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22" r:id="rId5"/>
    <p:sldId id="321" r:id="rId6"/>
    <p:sldId id="320" r:id="rId7"/>
    <p:sldId id="319" r:id="rId8"/>
    <p:sldId id="318" r:id="rId9"/>
    <p:sldId id="323" r:id="rId10"/>
    <p:sldId id="259" r:id="rId11"/>
    <p:sldId id="316" r:id="rId12"/>
    <p:sldId id="315" r:id="rId13"/>
    <p:sldId id="314" r:id="rId14"/>
    <p:sldId id="268" r:id="rId15"/>
    <p:sldId id="312" r:id="rId16"/>
    <p:sldId id="272" r:id="rId17"/>
    <p:sldId id="311" r:id="rId18"/>
    <p:sldId id="32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p:scale>
          <a:sx n="60" d="100"/>
          <a:sy n="60" d="100"/>
        </p:scale>
        <p:origin x="1550" y="451"/>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1/16/2025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D7554-D10C-4E29-B8E6-BB7111FA614F}" type="slidenum">
              <a:rPr lang="en-US" smtClean="0"/>
              <a:t>5</a:t>
            </a:fld>
            <a:endParaRPr lang="en-US" dirty="0"/>
          </a:p>
        </p:txBody>
      </p:sp>
    </p:spTree>
    <p:extLst>
      <p:ext uri="{BB962C8B-B14F-4D97-AF65-F5344CB8AC3E}">
        <p14:creationId xmlns:p14="http://schemas.microsoft.com/office/powerpoint/2010/main" val="177548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p:cNvSpPr>
          <p:nvPr>
            <p:ph type="sldImg"/>
          </p:nvPr>
        </p:nvSpPr>
        <p:spPr/>
      </p:sp>
      <p:sp>
        <p:nvSpPr>
          <p:cNvPr id="16386" name="文本占位符 2"/>
          <p:cNvSpPr>
            <a:spLocks noGrp="1"/>
          </p:cNvSpPr>
          <p:nvPr>
            <p:ph type="body"/>
          </p:nvPr>
        </p:nvSpPr>
        <p:spPr/>
        <p:txBody>
          <a:bodyPr lIns="91440" tIns="45720" rIns="91440" bIns="45720" anchor="t" anchorCtr="0"/>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68B7025-C40E-4492-B3DA-B031B3252A11}"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10867612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 id="214748369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317615" y="690511"/>
            <a:ext cx="5185821" cy="5253089"/>
          </a:xfrm>
        </p:spPr>
        <p:txBody>
          <a:bodyPr>
            <a:normAutofit/>
          </a:bodyPr>
          <a:lstStyle/>
          <a:p>
            <a:r>
              <a:rPr kumimoji="0" lang="en-IN" altLang="en-US" sz="4800" b="1" kern="1200" cap="none" spc="300" normalizeH="0" baseline="0" noProof="0" dirty="0">
                <a:solidFill>
                  <a:schemeClr val="tx1">
                    <a:lumMod val="85000"/>
                    <a:lumOff val="15000"/>
                  </a:schemeClr>
                </a:solidFill>
                <a:latin typeface="Microsoft YaHei" panose="020B0503020204020204" pitchFamily="34" charset="-122"/>
                <a:ea typeface="Microsoft YaHei" panose="020B0503020204020204" pitchFamily="34" charset="-122"/>
                <a:cs typeface="+mn-cs"/>
                <a:sym typeface="+mn-ea"/>
              </a:rPr>
              <a:t>DIABETES PREDICTION</a:t>
            </a:r>
            <a:endParaRPr lang="en-US" sz="4800" dirty="0"/>
          </a:p>
        </p:txBody>
      </p:sp>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2EF1C1-5933-D909-38D2-D22F630A85FE}"/>
              </a:ext>
            </a:extLst>
          </p:cNvPr>
          <p:cNvSpPr>
            <a:spLocks noGrp="1"/>
          </p:cNvSpPr>
          <p:nvPr>
            <p:ph type="title"/>
          </p:nvPr>
        </p:nvSpPr>
        <p:spPr>
          <a:xfrm>
            <a:off x="1468815" y="482601"/>
            <a:ext cx="4462085" cy="520700"/>
          </a:xfrm>
        </p:spPr>
        <p:txBody>
          <a:bodyPr>
            <a:normAutofit fontScale="90000"/>
          </a:bodyPr>
          <a:lstStyle/>
          <a:p>
            <a:r>
              <a:rPr lang="en-IN" altLang="zh-CN" sz="2800" b="1" dirty="0">
                <a:latin typeface="Microsoft YaHei" panose="020B0503020204020204" pitchFamily="34" charset="-122"/>
                <a:ea typeface="Microsoft YaHei" panose="020B0503020204020204" pitchFamily="34" charset="-122"/>
              </a:rPr>
              <a:t>SYSTEM ARCHITECTURE</a:t>
            </a:r>
            <a:br>
              <a:rPr lang="en-IN" altLang="zh-CN" sz="2800" b="1" dirty="0">
                <a:latin typeface="Microsoft YaHei" panose="020B0503020204020204" pitchFamily="34" charset="-122"/>
                <a:ea typeface="Microsoft YaHei" panose="020B0503020204020204" pitchFamily="34" charset="-122"/>
              </a:rPr>
            </a:br>
            <a:endParaRPr lang="en-ZA" sz="2800" dirty="0"/>
          </a:p>
        </p:txBody>
      </p:sp>
      <p:sp>
        <p:nvSpPr>
          <p:cNvPr id="2" name="Slide Number Placeholder 1">
            <a:extLst>
              <a:ext uri="{FF2B5EF4-FFF2-40B4-BE49-F238E27FC236}">
                <a16:creationId xmlns:a16="http://schemas.microsoft.com/office/drawing/2014/main" id="{C1D94129-1999-7159-E6E3-7D6C478655BD}"/>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10</a:t>
            </a:fld>
            <a:endParaRPr lang="en-US" dirty="0"/>
          </a:p>
        </p:txBody>
      </p:sp>
      <p:sp>
        <p:nvSpPr>
          <p:cNvPr id="8" name="Rounded Rectangle 8">
            <a:extLst>
              <a:ext uri="{FF2B5EF4-FFF2-40B4-BE49-F238E27FC236}">
                <a16:creationId xmlns:a16="http://schemas.microsoft.com/office/drawing/2014/main" id="{C3741F4C-E0B3-9E6D-7121-1B8B4DD8BB65}"/>
              </a:ext>
            </a:extLst>
          </p:cNvPr>
          <p:cNvSpPr>
            <a:spLocks noChangeArrowheads="1"/>
          </p:cNvSpPr>
          <p:nvPr/>
        </p:nvSpPr>
        <p:spPr bwMode="auto">
          <a:xfrm>
            <a:off x="1611690" y="1431401"/>
            <a:ext cx="1546225" cy="749824"/>
          </a:xfrm>
          <a:prstGeom prst="roundRect">
            <a:avLst>
              <a:gd name="adj" fmla="val 16667"/>
            </a:avLst>
          </a:prstGeom>
          <a:solidFill>
            <a:srgbClr val="4F81BD"/>
          </a:solidFill>
          <a:ln w="25400">
            <a:solidFill>
              <a:srgbClr val="243F60"/>
            </a:solidFill>
            <a:round/>
            <a:headEnd/>
            <a:tailEnd/>
          </a:ln>
        </p:spPr>
        <p:txBody>
          <a:bodyPr vert="horz" wrap="square" lIns="91440" tIns="45720" rIns="91440" bIns="45720" numCol="1" anchor="ctr" anchorCtr="0" compatLnSpc="1">
            <a:prstTxWarp prst="textNoShape">
              <a:avLst/>
            </a:prstTxWarp>
          </a:bodyPr>
          <a:lstStyle>
            <a:lvl1pPr indent="3492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492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DEFINE   SEARCH</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34925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SPACE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ounded Rectangle 9">
            <a:extLst>
              <a:ext uri="{FF2B5EF4-FFF2-40B4-BE49-F238E27FC236}">
                <a16:creationId xmlns:a16="http://schemas.microsoft.com/office/drawing/2014/main" id="{0F326E98-2FF8-9497-6BEA-4160CCD2A9A8}"/>
              </a:ext>
            </a:extLst>
          </p:cNvPr>
          <p:cNvSpPr>
            <a:spLocks noChangeArrowheads="1"/>
          </p:cNvSpPr>
          <p:nvPr/>
        </p:nvSpPr>
        <p:spPr bwMode="auto">
          <a:xfrm>
            <a:off x="5275640" y="1313479"/>
            <a:ext cx="1584325" cy="885209"/>
          </a:xfrm>
          <a:prstGeom prst="roundRect">
            <a:avLst>
              <a:gd name="adj" fmla="val 16667"/>
            </a:avLst>
          </a:prstGeom>
          <a:solidFill>
            <a:srgbClr val="4F81BD"/>
          </a:solidFill>
          <a:ln w="25400">
            <a:solidFill>
              <a:srgbClr val="243F6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CHOOSE OPTIMIZATION TECHNIQUE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ounded Rectangle 10">
            <a:extLst>
              <a:ext uri="{FF2B5EF4-FFF2-40B4-BE49-F238E27FC236}">
                <a16:creationId xmlns:a16="http://schemas.microsoft.com/office/drawing/2014/main" id="{9544739A-F403-954A-DFAB-FDEB3B7DE111}"/>
              </a:ext>
            </a:extLst>
          </p:cNvPr>
          <p:cNvSpPr>
            <a:spLocks noChangeArrowheads="1"/>
          </p:cNvSpPr>
          <p:nvPr/>
        </p:nvSpPr>
        <p:spPr bwMode="auto">
          <a:xfrm>
            <a:off x="5316915" y="3100855"/>
            <a:ext cx="1598613" cy="886945"/>
          </a:xfrm>
          <a:prstGeom prst="roundRect">
            <a:avLst>
              <a:gd name="adj" fmla="val 16667"/>
            </a:avLst>
          </a:prstGeom>
          <a:solidFill>
            <a:srgbClr val="4F81BD"/>
          </a:solidFill>
          <a:ln w="25400">
            <a:solidFill>
              <a:srgbClr val="243F6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PERFORM OPTIMIZATION ITERATIONS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ounded Rectangle 11">
            <a:extLst>
              <a:ext uri="{FF2B5EF4-FFF2-40B4-BE49-F238E27FC236}">
                <a16:creationId xmlns:a16="http://schemas.microsoft.com/office/drawing/2014/main" id="{763DC591-9F61-379E-F12D-F12285C5BBDF}"/>
              </a:ext>
            </a:extLst>
          </p:cNvPr>
          <p:cNvSpPr>
            <a:spLocks noChangeArrowheads="1"/>
          </p:cNvSpPr>
          <p:nvPr/>
        </p:nvSpPr>
        <p:spPr bwMode="auto">
          <a:xfrm>
            <a:off x="1559303" y="3046330"/>
            <a:ext cx="1614487" cy="874795"/>
          </a:xfrm>
          <a:prstGeom prst="roundRect">
            <a:avLst>
              <a:gd name="adj" fmla="val 16667"/>
            </a:avLst>
          </a:prstGeom>
          <a:solidFill>
            <a:srgbClr val="4F81BD"/>
          </a:solidFill>
          <a:ln w="25400">
            <a:solidFill>
              <a:srgbClr val="243F6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EVALUATE PERFORMANCE OF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ounded Rectangle 12">
            <a:extLst>
              <a:ext uri="{FF2B5EF4-FFF2-40B4-BE49-F238E27FC236}">
                <a16:creationId xmlns:a16="http://schemas.microsoft.com/office/drawing/2014/main" id="{03D88950-3E3F-528B-6ED4-2109D9A2DF11}"/>
              </a:ext>
            </a:extLst>
          </p:cNvPr>
          <p:cNvSpPr>
            <a:spLocks noChangeArrowheads="1"/>
          </p:cNvSpPr>
          <p:nvPr/>
        </p:nvSpPr>
        <p:spPr bwMode="auto">
          <a:xfrm>
            <a:off x="1624390" y="4945340"/>
            <a:ext cx="1577975" cy="907774"/>
          </a:xfrm>
          <a:prstGeom prst="roundRect">
            <a:avLst>
              <a:gd name="adj" fmla="val 16667"/>
            </a:avLst>
          </a:prstGeom>
          <a:solidFill>
            <a:srgbClr val="4F81BD"/>
          </a:solidFill>
          <a:ln w="25400">
            <a:solidFill>
              <a:srgbClr val="243F6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SELECT BEST HYPERPARAMS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ounded Rectangle 13">
            <a:extLst>
              <a:ext uri="{FF2B5EF4-FFF2-40B4-BE49-F238E27FC236}">
                <a16:creationId xmlns:a16="http://schemas.microsoft.com/office/drawing/2014/main" id="{36050EC2-0A04-824F-5C51-4F22CCB04C61}"/>
              </a:ext>
            </a:extLst>
          </p:cNvPr>
          <p:cNvSpPr>
            <a:spLocks noChangeArrowheads="1"/>
          </p:cNvSpPr>
          <p:nvPr/>
        </p:nvSpPr>
        <p:spPr bwMode="auto">
          <a:xfrm>
            <a:off x="5362953" y="4913355"/>
            <a:ext cx="1611312" cy="947695"/>
          </a:xfrm>
          <a:prstGeom prst="roundRect">
            <a:avLst>
              <a:gd name="adj" fmla="val 16667"/>
            </a:avLst>
          </a:prstGeom>
          <a:solidFill>
            <a:srgbClr val="4F81BD"/>
          </a:solidFill>
          <a:ln w="25400">
            <a:solidFill>
              <a:srgbClr val="243F6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TRAIN AND EVALUATE FINAL MODEL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ight Arrow 14">
            <a:extLst>
              <a:ext uri="{FF2B5EF4-FFF2-40B4-BE49-F238E27FC236}">
                <a16:creationId xmlns:a16="http://schemas.microsoft.com/office/drawing/2014/main" id="{5E1FBEA6-0F6D-12B5-FE86-25692A818DA5}"/>
              </a:ext>
            </a:extLst>
          </p:cNvPr>
          <p:cNvSpPr/>
          <p:nvPr/>
        </p:nvSpPr>
        <p:spPr>
          <a:xfrm>
            <a:off x="3730397" y="1734184"/>
            <a:ext cx="831215" cy="386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algn="ctr"/>
            <a:r>
              <a:rPr lang="en-US" sz="1100">
                <a:effectLst/>
                <a:latin typeface="Times New Roman" panose="02020603050405020304" pitchFamily="18" charset="0"/>
                <a:ea typeface="Times New Roman" panose="02020603050405020304" pitchFamily="18" charset="0"/>
              </a:rPr>
              <a:t> </a:t>
            </a:r>
          </a:p>
        </p:txBody>
      </p:sp>
      <p:sp>
        <p:nvSpPr>
          <p:cNvPr id="15" name="Down Arrow 15">
            <a:extLst>
              <a:ext uri="{FF2B5EF4-FFF2-40B4-BE49-F238E27FC236}">
                <a16:creationId xmlns:a16="http://schemas.microsoft.com/office/drawing/2014/main" id="{BFF463E5-E7AB-6E7B-6E13-BE2F0884212A}"/>
              </a:ext>
            </a:extLst>
          </p:cNvPr>
          <p:cNvSpPr/>
          <p:nvPr/>
        </p:nvSpPr>
        <p:spPr>
          <a:xfrm>
            <a:off x="6016427" y="2439931"/>
            <a:ext cx="408940" cy="5526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algn="ctr"/>
            <a:r>
              <a:rPr lang="en-US" sz="1100">
                <a:effectLst/>
                <a:latin typeface="Times New Roman" panose="02020603050405020304" pitchFamily="18" charset="0"/>
                <a:ea typeface="Times New Roman" panose="02020603050405020304" pitchFamily="18" charset="0"/>
              </a:rPr>
              <a:t> </a:t>
            </a:r>
          </a:p>
        </p:txBody>
      </p:sp>
      <p:sp>
        <p:nvSpPr>
          <p:cNvPr id="16" name="Left Arrow 16">
            <a:extLst>
              <a:ext uri="{FF2B5EF4-FFF2-40B4-BE49-F238E27FC236}">
                <a16:creationId xmlns:a16="http://schemas.microsoft.com/office/drawing/2014/main" id="{0D9861EF-4520-66E5-BFE6-A7944940B173}"/>
              </a:ext>
            </a:extLst>
          </p:cNvPr>
          <p:cNvSpPr/>
          <p:nvPr/>
        </p:nvSpPr>
        <p:spPr>
          <a:xfrm>
            <a:off x="3758337" y="3332224"/>
            <a:ext cx="803275" cy="4242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algn="ctr"/>
            <a:r>
              <a:rPr lang="en-US" sz="1100">
                <a:effectLst/>
                <a:latin typeface="Times New Roman" panose="02020603050405020304" pitchFamily="18" charset="0"/>
                <a:ea typeface="Times New Roman" panose="02020603050405020304" pitchFamily="18" charset="0"/>
              </a:rPr>
              <a:t> </a:t>
            </a:r>
          </a:p>
        </p:txBody>
      </p:sp>
      <p:sp>
        <p:nvSpPr>
          <p:cNvPr id="17" name="Down Arrow 17">
            <a:extLst>
              <a:ext uri="{FF2B5EF4-FFF2-40B4-BE49-F238E27FC236}">
                <a16:creationId xmlns:a16="http://schemas.microsoft.com/office/drawing/2014/main" id="{5A4AAE89-954F-AB72-7699-31A65C7CF4F5}"/>
              </a:ext>
            </a:extLst>
          </p:cNvPr>
          <p:cNvSpPr/>
          <p:nvPr/>
        </p:nvSpPr>
        <p:spPr>
          <a:xfrm>
            <a:off x="2186206" y="4157940"/>
            <a:ext cx="360680" cy="538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algn="ctr"/>
            <a:r>
              <a:rPr lang="en-US" sz="1100">
                <a:effectLst/>
                <a:latin typeface="Times New Roman" panose="02020603050405020304" pitchFamily="18" charset="0"/>
                <a:ea typeface="Times New Roman" panose="02020603050405020304" pitchFamily="18" charset="0"/>
              </a:rPr>
              <a:t> </a:t>
            </a:r>
          </a:p>
        </p:txBody>
      </p:sp>
      <p:sp>
        <p:nvSpPr>
          <p:cNvPr id="18" name="Right Arrow 18">
            <a:extLst>
              <a:ext uri="{FF2B5EF4-FFF2-40B4-BE49-F238E27FC236}">
                <a16:creationId xmlns:a16="http://schemas.microsoft.com/office/drawing/2014/main" id="{F9370178-903A-A12A-72B0-34BCF8883F26}"/>
              </a:ext>
            </a:extLst>
          </p:cNvPr>
          <p:cNvSpPr/>
          <p:nvPr/>
        </p:nvSpPr>
        <p:spPr>
          <a:xfrm>
            <a:off x="3878224" y="5190373"/>
            <a:ext cx="838200" cy="393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algn="ctr"/>
            <a:r>
              <a:rPr lang="en-US" sz="1100">
                <a:effectLst/>
                <a:latin typeface="Times New Roman" panose="02020603050405020304" pitchFamily="18" charset="0"/>
                <a:ea typeface="Times New Roman" panose="02020603050405020304" pitchFamily="18" charset="0"/>
              </a:rPr>
              <a:t> </a:t>
            </a:r>
          </a:p>
        </p:txBody>
      </p:sp>
      <p:sp>
        <p:nvSpPr>
          <p:cNvPr id="19" name="Rectangle 12">
            <a:extLst>
              <a:ext uri="{FF2B5EF4-FFF2-40B4-BE49-F238E27FC236}">
                <a16:creationId xmlns:a16="http://schemas.microsoft.com/office/drawing/2014/main" id="{DC8A503D-DDC1-3E60-212A-33D8761A6AC1}"/>
              </a:ext>
            </a:extLst>
          </p:cNvPr>
          <p:cNvSpPr>
            <a:spLocks noChangeArrowheads="1"/>
          </p:cNvSpPr>
          <p:nvPr/>
        </p:nvSpPr>
        <p:spPr bwMode="auto">
          <a:xfrm>
            <a:off x="1468815" y="1333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589" tIns="52371" rIns="0" bIns="0" numCol="1" anchor="ctr" anchorCtr="0" compatLnSpc="1">
            <a:prstTxWarp prst="textNoShape">
              <a:avLst/>
            </a:prstTxWarp>
            <a:spAutoFit/>
          </a:bodyPr>
          <a:lstStyle/>
          <a:p>
            <a:endParaRPr lang="en-US"/>
          </a:p>
        </p:txBody>
      </p:sp>
      <p:sp>
        <p:nvSpPr>
          <p:cNvPr id="20" name="Rectangle 15">
            <a:extLst>
              <a:ext uri="{FF2B5EF4-FFF2-40B4-BE49-F238E27FC236}">
                <a16:creationId xmlns:a16="http://schemas.microsoft.com/office/drawing/2014/main" id="{7E5D0D02-93C9-3069-D830-F1660E893225}"/>
              </a:ext>
            </a:extLst>
          </p:cNvPr>
          <p:cNvSpPr>
            <a:spLocks noChangeArrowheads="1"/>
          </p:cNvSpPr>
          <p:nvPr/>
        </p:nvSpPr>
        <p:spPr bwMode="auto">
          <a:xfrm>
            <a:off x="1468815"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589" tIns="5237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25">
            <a:extLst>
              <a:ext uri="{FF2B5EF4-FFF2-40B4-BE49-F238E27FC236}">
                <a16:creationId xmlns:a16="http://schemas.microsoft.com/office/drawing/2014/main" id="{427F7649-FC4C-9443-72E8-71929F5B0B13}"/>
              </a:ext>
            </a:extLst>
          </p:cNvPr>
          <p:cNvSpPr>
            <a:spLocks noChangeArrowheads="1"/>
          </p:cNvSpPr>
          <p:nvPr/>
        </p:nvSpPr>
        <p:spPr bwMode="auto">
          <a:xfrm>
            <a:off x="1468815" y="1790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589" tIns="5237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250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361" name="文本框 3"/>
          <p:cNvSpPr txBox="1"/>
          <p:nvPr/>
        </p:nvSpPr>
        <p:spPr>
          <a:xfrm>
            <a:off x="228600" y="190500"/>
            <a:ext cx="3145155" cy="460375"/>
          </a:xfrm>
          <a:prstGeom prst="rect">
            <a:avLst/>
          </a:prstGeom>
          <a:noFill/>
          <a:ln w="9525">
            <a:noFill/>
          </a:ln>
        </p:spPr>
        <p:txBody>
          <a:bodyPr wrap="square" anchor="t" anchorCtr="0">
            <a:spAutoFit/>
          </a:bodyPr>
          <a:lstStyle/>
          <a:p>
            <a:r>
              <a:rPr lang="en-IN" altLang="zh-CN" sz="2400" b="1" dirty="0">
                <a:latin typeface="Microsoft YaHei" panose="020B0503020204020204" pitchFamily="34" charset="-122"/>
                <a:ea typeface="Microsoft YaHei" panose="020B0503020204020204" pitchFamily="34" charset="-122"/>
              </a:rPr>
              <a:t>METHODOLOGY</a:t>
            </a:r>
          </a:p>
        </p:txBody>
      </p:sp>
      <p:sp>
        <p:nvSpPr>
          <p:cNvPr id="5" name="矩形 4"/>
          <p:cNvSpPr/>
          <p:nvPr/>
        </p:nvSpPr>
        <p:spPr>
          <a:xfrm>
            <a:off x="0" y="195263"/>
            <a:ext cx="109538"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 name="Group 71"/>
          <p:cNvGrpSpPr/>
          <p:nvPr/>
        </p:nvGrpSpPr>
        <p:grpSpPr>
          <a:xfrm>
            <a:off x="3849504" y="4462477"/>
            <a:ext cx="2190756" cy="1042994"/>
            <a:chOff x="5022025" y="4220590"/>
            <a:chExt cx="2190756" cy="1042994"/>
          </a:xfrm>
          <a:solidFill>
            <a:schemeClr val="tx1">
              <a:lumMod val="75000"/>
              <a:lumOff val="25000"/>
            </a:schemeClr>
          </a:solidFill>
        </p:grpSpPr>
        <p:grpSp>
          <p:nvGrpSpPr>
            <p:cNvPr id="7" name="Group 72"/>
            <p:cNvGrpSpPr/>
            <p:nvPr/>
          </p:nvGrpSpPr>
          <p:grpSpPr>
            <a:xfrm>
              <a:off x="5022025" y="4236643"/>
              <a:ext cx="1166500" cy="1026941"/>
              <a:chOff x="2873965" y="2332283"/>
              <a:chExt cx="1166500" cy="1026941"/>
            </a:xfrm>
            <a:grpFill/>
          </p:grpSpPr>
          <p:sp>
            <p:nvSpPr>
              <p:cNvPr id="11" name="Block Arc 79"/>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80"/>
              <p:cNvSpPr/>
              <p:nvPr/>
            </p:nvSpPr>
            <p:spPr>
              <a:xfrm>
                <a:off x="2873965"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8" name="Group 75"/>
            <p:cNvGrpSpPr/>
            <p:nvPr/>
          </p:nvGrpSpPr>
          <p:grpSpPr>
            <a:xfrm>
              <a:off x="6046281" y="4220590"/>
              <a:ext cx="1166500" cy="1026941"/>
              <a:chOff x="6557826" y="3997627"/>
              <a:chExt cx="1166500" cy="1026941"/>
            </a:xfrm>
            <a:grpFill/>
          </p:grpSpPr>
          <p:sp>
            <p:nvSpPr>
              <p:cNvPr id="9" name="Block Arc 77"/>
              <p:cNvSpPr/>
              <p:nvPr/>
            </p:nvSpPr>
            <p:spPr>
              <a:xfrm rot="10800000">
                <a:off x="6557826" y="3997627"/>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 name="Rectangle 78"/>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grpSp>
        <p:nvGrpSpPr>
          <p:cNvPr id="13" name="Group 37"/>
          <p:cNvGrpSpPr/>
          <p:nvPr/>
        </p:nvGrpSpPr>
        <p:grpSpPr>
          <a:xfrm>
            <a:off x="9095442" y="3594308"/>
            <a:ext cx="1288605" cy="1168163"/>
            <a:chOff x="9019242" y="3239883"/>
            <a:chExt cx="1288611" cy="1168157"/>
          </a:xfrm>
          <a:solidFill>
            <a:schemeClr val="tx1">
              <a:lumMod val="75000"/>
              <a:lumOff val="25000"/>
            </a:schemeClr>
          </a:solidFill>
        </p:grpSpPr>
        <p:sp>
          <p:nvSpPr>
            <p:cNvPr id="14" name="Chevron 4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15" name="Group 41"/>
            <p:cNvGrpSpPr/>
            <p:nvPr/>
          </p:nvGrpSpPr>
          <p:grpSpPr>
            <a:xfrm rot="10800000">
              <a:off x="9019242" y="3239883"/>
              <a:ext cx="1163337" cy="1026941"/>
              <a:chOff x="2877129" y="2332283"/>
              <a:chExt cx="1163337" cy="1026941"/>
            </a:xfrm>
            <a:grpFill/>
          </p:grpSpPr>
          <p:sp>
            <p:nvSpPr>
              <p:cNvPr id="16" name="Block Arc 42"/>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 name="Rectangle 43"/>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8" name="Rectangle 44"/>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sp>
        <p:nvSpPr>
          <p:cNvPr id="15365" name="Rectangle 38"/>
          <p:cNvSpPr/>
          <p:nvPr/>
        </p:nvSpPr>
        <p:spPr>
          <a:xfrm>
            <a:off x="10501313" y="4333875"/>
            <a:ext cx="1046162" cy="368300"/>
          </a:xfrm>
          <a:prstGeom prst="rect">
            <a:avLst/>
          </a:prstGeom>
          <a:noFill/>
          <a:ln w="9525">
            <a:noFill/>
          </a:ln>
        </p:spPr>
        <p:txBody>
          <a:bodyPr wrap="square" anchor="t" anchorCtr="0">
            <a:spAutoFit/>
          </a:bodyPr>
          <a:lstStyle/>
          <a:p>
            <a:r>
              <a:rPr lang="en-IN" altLang="en-US" b="1" dirty="0">
                <a:solidFill>
                  <a:srgbClr val="595959"/>
                </a:solidFill>
                <a:latin typeface="Microsoft YaHei" panose="020B0503020204020204" pitchFamily="34" charset="-122"/>
                <a:ea typeface="Microsoft YaHei" panose="020B0503020204020204" pitchFamily="34" charset="-122"/>
              </a:rPr>
              <a:t>Report</a:t>
            </a:r>
          </a:p>
        </p:txBody>
      </p:sp>
      <p:grpSp>
        <p:nvGrpSpPr>
          <p:cNvPr id="20" name="Group 56"/>
          <p:cNvGrpSpPr/>
          <p:nvPr/>
        </p:nvGrpSpPr>
        <p:grpSpPr>
          <a:xfrm>
            <a:off x="5503637" y="4014189"/>
            <a:ext cx="1028105" cy="1475229"/>
            <a:chOff x="5427435" y="3659757"/>
            <a:chExt cx="1028108" cy="1475229"/>
          </a:xfrm>
          <a:solidFill>
            <a:schemeClr val="tx1">
              <a:lumMod val="75000"/>
              <a:lumOff val="25000"/>
            </a:schemeClr>
          </a:solidFill>
        </p:grpSpPr>
        <p:sp>
          <p:nvSpPr>
            <p:cNvPr id="21" name="Block Arc 59"/>
            <p:cNvSpPr/>
            <p:nvPr/>
          </p:nvSpPr>
          <p:spPr>
            <a:xfrm rot="10800000" flipH="1">
              <a:off x="5427435" y="4108045"/>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22" name="Rectangle 58"/>
            <p:cNvSpPr/>
            <p:nvPr/>
          </p:nvSpPr>
          <p:spPr>
            <a:xfrm rot="5400000">
              <a:off x="5893641" y="4078935"/>
              <a:ext cx="981079"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15367" name="Slide Number Placeholder 3"/>
          <p:cNvSpPr txBox="1"/>
          <p:nvPr/>
        </p:nvSpPr>
        <p:spPr>
          <a:xfrm>
            <a:off x="11639550" y="6704013"/>
            <a:ext cx="309563" cy="252412"/>
          </a:xfrm>
          <a:prstGeom prst="rect">
            <a:avLst/>
          </a:prstGeom>
          <a:noFill/>
          <a:ln w="9525">
            <a:noFill/>
          </a:ln>
        </p:spPr>
        <p:txBody>
          <a:bodyPr lIns="0" tIns="0" rIns="0" bIns="0" anchor="ctr" anchorCtr="0"/>
          <a:lstStyle/>
          <a:p>
            <a:pPr algn="ctr">
              <a:buFont typeface="Arial" panose="020B0604020202020204" pitchFamily="34" charset="0"/>
            </a:pPr>
            <a:fld id="{9A0DB2DC-4C9A-4742-B13C-FB6460FD3503}" type="slidenum">
              <a:rPr lang="en-AU" altLang="zh-CN" sz="1000" dirty="0">
                <a:solidFill>
                  <a:srgbClr val="FFFFFF"/>
                </a:solidFill>
                <a:latin typeface="Microsoft YaHei" panose="020B0503020204020204" pitchFamily="34" charset="-122"/>
                <a:ea typeface="Microsoft YaHei" panose="020B0503020204020204" pitchFamily="34" charset="-122"/>
              </a:rPr>
              <a:t>11</a:t>
            </a:fld>
            <a:endParaRPr lang="en-AU" altLang="zh-CN" sz="1000" dirty="0">
              <a:solidFill>
                <a:srgbClr val="FFFFFF"/>
              </a:solidFill>
              <a:latin typeface="Microsoft YaHei" panose="020B0503020204020204" pitchFamily="34" charset="-122"/>
              <a:ea typeface="Microsoft YaHei" panose="020B0503020204020204" pitchFamily="34" charset="-122"/>
            </a:endParaRPr>
          </a:p>
        </p:txBody>
      </p:sp>
      <p:grpSp>
        <p:nvGrpSpPr>
          <p:cNvPr id="24" name="Group 63"/>
          <p:cNvGrpSpPr/>
          <p:nvPr/>
        </p:nvGrpSpPr>
        <p:grpSpPr>
          <a:xfrm>
            <a:off x="1841002" y="2700782"/>
            <a:ext cx="1026949" cy="1026935"/>
            <a:chOff x="3013524" y="2332283"/>
            <a:chExt cx="1026942" cy="1026941"/>
          </a:xfrm>
          <a:solidFill>
            <a:schemeClr val="tx1">
              <a:lumMod val="75000"/>
              <a:lumOff val="25000"/>
            </a:schemeClr>
          </a:solidFill>
        </p:grpSpPr>
        <p:sp>
          <p:nvSpPr>
            <p:cNvPr id="25" name="Block Arc 64"/>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26" name="Rectangle 65"/>
            <p:cNvSpPr/>
            <p:nvPr/>
          </p:nvSpPr>
          <p:spPr>
            <a:xfrm>
              <a:off x="3276531" y="2332283"/>
              <a:ext cx="255346"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7" name="Rectangle 66"/>
            <p:cNvSpPr/>
            <p:nvPr/>
          </p:nvSpPr>
          <p:spPr>
            <a:xfrm rot="5400000">
              <a:off x="3738175" y="2998523"/>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28" name="Group 68"/>
          <p:cNvGrpSpPr/>
          <p:nvPr/>
        </p:nvGrpSpPr>
        <p:grpSpPr>
          <a:xfrm rot="10800000">
            <a:off x="2725221" y="3594306"/>
            <a:ext cx="1163337" cy="1026946"/>
            <a:chOff x="2877129" y="2332283"/>
            <a:chExt cx="1163337" cy="1026941"/>
          </a:xfrm>
          <a:solidFill>
            <a:schemeClr val="tx1">
              <a:lumMod val="75000"/>
              <a:lumOff val="25000"/>
            </a:schemeClr>
          </a:solidFill>
        </p:grpSpPr>
        <p:sp>
          <p:nvSpPr>
            <p:cNvPr id="29" name="Block Arc 73"/>
            <p:cNvSpPr/>
            <p:nvPr/>
          </p:nvSpPr>
          <p:spPr>
            <a:xfrm>
              <a:off x="301352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30" name="Rectangle 74"/>
            <p:cNvSpPr/>
            <p:nvPr/>
          </p:nvSpPr>
          <p:spPr>
            <a:xfrm>
              <a:off x="2877129"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31" name="Rectangle 76"/>
            <p:cNvSpPr/>
            <p:nvPr/>
          </p:nvSpPr>
          <p:spPr>
            <a:xfrm rot="5400000">
              <a:off x="3738175" y="2995359"/>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32" name="Group 93"/>
          <p:cNvGrpSpPr/>
          <p:nvPr/>
        </p:nvGrpSpPr>
        <p:grpSpPr>
          <a:xfrm>
            <a:off x="6394205" y="2697985"/>
            <a:ext cx="1026942" cy="1286310"/>
            <a:chOff x="6318005" y="2343554"/>
            <a:chExt cx="1026943" cy="1286310"/>
          </a:xfrm>
          <a:solidFill>
            <a:schemeClr val="tx1">
              <a:lumMod val="75000"/>
              <a:lumOff val="25000"/>
            </a:schemeClr>
          </a:solidFill>
        </p:grpSpPr>
        <p:sp>
          <p:nvSpPr>
            <p:cNvPr id="33" name="Rectangle 94"/>
            <p:cNvSpPr/>
            <p:nvPr/>
          </p:nvSpPr>
          <p:spPr>
            <a:xfrm>
              <a:off x="6816174" y="2343554"/>
              <a:ext cx="528774"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nvGrpSpPr>
            <p:cNvPr id="34" name="Group 95"/>
            <p:cNvGrpSpPr/>
            <p:nvPr/>
          </p:nvGrpSpPr>
          <p:grpSpPr>
            <a:xfrm>
              <a:off x="6318005" y="2346350"/>
              <a:ext cx="1026942" cy="1283514"/>
              <a:chOff x="2366533" y="2332283"/>
              <a:chExt cx="1026942" cy="1283514"/>
            </a:xfrm>
            <a:grpFill/>
          </p:grpSpPr>
          <p:sp>
            <p:nvSpPr>
              <p:cNvPr id="35" name="Block Arc 96"/>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36" name="Rectangle 97"/>
              <p:cNvSpPr/>
              <p:nvPr/>
            </p:nvSpPr>
            <p:spPr>
              <a:xfrm rot="5400000">
                <a:off x="2049474" y="3156015"/>
                <a:ext cx="776841"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grpSp>
        <p:nvGrpSpPr>
          <p:cNvPr id="37" name="Group 101"/>
          <p:cNvGrpSpPr/>
          <p:nvPr/>
        </p:nvGrpSpPr>
        <p:grpSpPr>
          <a:xfrm>
            <a:off x="7648134" y="2700782"/>
            <a:ext cx="1588342" cy="1026935"/>
            <a:chOff x="7571935" y="2346350"/>
            <a:chExt cx="1588341" cy="1026941"/>
          </a:xfrm>
          <a:solidFill>
            <a:schemeClr val="tx1">
              <a:lumMod val="75000"/>
              <a:lumOff val="25000"/>
            </a:schemeClr>
          </a:solidFill>
        </p:grpSpPr>
        <p:grpSp>
          <p:nvGrpSpPr>
            <p:cNvPr id="38" name="Group 102"/>
            <p:cNvGrpSpPr/>
            <p:nvPr/>
          </p:nvGrpSpPr>
          <p:grpSpPr>
            <a:xfrm>
              <a:off x="7571935" y="2346350"/>
              <a:ext cx="1588340" cy="1026941"/>
              <a:chOff x="7571935" y="2346350"/>
              <a:chExt cx="1588340" cy="1026941"/>
            </a:xfrm>
            <a:grpFill/>
          </p:grpSpPr>
          <p:sp>
            <p:nvSpPr>
              <p:cNvPr id="40" name="Rectangle 104"/>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41" name="Block Arc 105"/>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sp>
          <p:nvSpPr>
            <p:cNvPr id="39" name="Rectangle 103"/>
            <p:cNvSpPr/>
            <p:nvPr/>
          </p:nvSpPr>
          <p:spPr>
            <a:xfrm rot="5400000">
              <a:off x="8857985" y="3012590"/>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42" name="Group 131"/>
          <p:cNvGrpSpPr/>
          <p:nvPr/>
        </p:nvGrpSpPr>
        <p:grpSpPr>
          <a:xfrm>
            <a:off x="1136637" y="2700775"/>
            <a:ext cx="1084316" cy="1149676"/>
            <a:chOff x="1060437" y="2346350"/>
            <a:chExt cx="1084324" cy="1149676"/>
          </a:xfrm>
          <a:solidFill>
            <a:schemeClr val="tx1">
              <a:lumMod val="75000"/>
              <a:lumOff val="25000"/>
            </a:schemeClr>
          </a:solidFill>
        </p:grpSpPr>
        <p:grpSp>
          <p:nvGrpSpPr>
            <p:cNvPr id="43" name="Group 133"/>
            <p:cNvGrpSpPr/>
            <p:nvPr/>
          </p:nvGrpSpPr>
          <p:grpSpPr>
            <a:xfrm>
              <a:off x="1117819" y="2346350"/>
              <a:ext cx="1026942" cy="1026941"/>
              <a:chOff x="2366533" y="2332283"/>
              <a:chExt cx="1026942" cy="1026941"/>
            </a:xfrm>
            <a:grpFill/>
          </p:grpSpPr>
          <p:sp>
            <p:nvSpPr>
              <p:cNvPr id="45" name="Block Arc 135"/>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46" name="Rectangle 136"/>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44" name="Oval 134"/>
            <p:cNvSpPr/>
            <p:nvPr/>
          </p:nvSpPr>
          <p:spPr>
            <a:xfrm>
              <a:off x="1060437" y="3239882"/>
              <a:ext cx="256144" cy="2561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15373" name="Rectangle 132"/>
          <p:cNvSpPr/>
          <p:nvPr/>
        </p:nvSpPr>
        <p:spPr>
          <a:xfrm>
            <a:off x="486410" y="3930650"/>
            <a:ext cx="1853565" cy="922020"/>
          </a:xfrm>
          <a:prstGeom prst="rect">
            <a:avLst/>
          </a:prstGeom>
          <a:noFill/>
          <a:ln w="9525">
            <a:noFill/>
          </a:ln>
        </p:spPr>
        <p:txBody>
          <a:bodyPr wrap="square" anchor="t" anchorCtr="0">
            <a:spAutoFit/>
          </a:bodyPr>
          <a:lstStyle/>
          <a:p>
            <a:r>
              <a:rPr lang="en-US" altLang="x-none" b="1" dirty="0">
                <a:solidFill>
                  <a:srgbClr val="595959"/>
                </a:solidFill>
                <a:latin typeface="Microsoft YaHei" panose="020B0503020204020204" pitchFamily="34" charset="-122"/>
                <a:ea typeface="Microsoft YaHei" panose="020B0503020204020204" pitchFamily="34" charset="-122"/>
              </a:rPr>
              <a:t>Data Collection</a:t>
            </a:r>
            <a:r>
              <a:rPr lang="en-IN" altLang="en-US" b="1" dirty="0">
                <a:solidFill>
                  <a:srgbClr val="595959"/>
                </a:solidFill>
                <a:latin typeface="Microsoft YaHei" panose="020B0503020204020204" pitchFamily="34" charset="-122"/>
                <a:ea typeface="Microsoft YaHei" panose="020B0503020204020204" pitchFamily="34" charset="-122"/>
              </a:rPr>
              <a:t> and Preprocessing</a:t>
            </a:r>
          </a:p>
        </p:txBody>
      </p:sp>
      <p:sp>
        <p:nvSpPr>
          <p:cNvPr id="48" name="Oval 140"/>
          <p:cNvSpPr>
            <a:spLocks noChangeAspect="1"/>
          </p:cNvSpPr>
          <p:nvPr/>
        </p:nvSpPr>
        <p:spPr>
          <a:xfrm flipH="1">
            <a:off x="1692275" y="2444750"/>
            <a:ext cx="647700" cy="6492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1</a:t>
            </a:r>
          </a:p>
        </p:txBody>
      </p:sp>
      <p:sp>
        <p:nvSpPr>
          <p:cNvPr id="49" name="Oval 141"/>
          <p:cNvSpPr>
            <a:spLocks noChangeAspect="1"/>
          </p:cNvSpPr>
          <p:nvPr/>
        </p:nvSpPr>
        <p:spPr>
          <a:xfrm flipH="1">
            <a:off x="2478088" y="3303588"/>
            <a:ext cx="647700" cy="647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2</a:t>
            </a:r>
            <a:endParaRPr kumimoji="0" lang="en-US"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50" name="Oval 142"/>
          <p:cNvSpPr>
            <a:spLocks noChangeAspect="1"/>
          </p:cNvSpPr>
          <p:nvPr/>
        </p:nvSpPr>
        <p:spPr>
          <a:xfrm flipH="1">
            <a:off x="3529013" y="4206875"/>
            <a:ext cx="647700" cy="6492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3</a:t>
            </a:r>
          </a:p>
        </p:txBody>
      </p:sp>
      <p:sp>
        <p:nvSpPr>
          <p:cNvPr id="51" name="Oval 143"/>
          <p:cNvSpPr>
            <a:spLocks noChangeAspect="1"/>
          </p:cNvSpPr>
          <p:nvPr/>
        </p:nvSpPr>
        <p:spPr>
          <a:xfrm flipH="1">
            <a:off x="5426075" y="5089525"/>
            <a:ext cx="649288" cy="647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4</a:t>
            </a:r>
            <a:endParaRPr kumimoji="0" lang="en-US"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52" name="Oval 144"/>
          <p:cNvSpPr>
            <a:spLocks noChangeAspect="1"/>
          </p:cNvSpPr>
          <p:nvPr/>
        </p:nvSpPr>
        <p:spPr>
          <a:xfrm flipH="1">
            <a:off x="6126163" y="3663950"/>
            <a:ext cx="647700" cy="647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5</a:t>
            </a:r>
          </a:p>
        </p:txBody>
      </p:sp>
      <p:sp>
        <p:nvSpPr>
          <p:cNvPr id="53" name="Oval 145"/>
          <p:cNvSpPr>
            <a:spLocks noChangeAspect="1"/>
          </p:cNvSpPr>
          <p:nvPr/>
        </p:nvSpPr>
        <p:spPr>
          <a:xfrm flipH="1">
            <a:off x="7202488" y="2451100"/>
            <a:ext cx="647700" cy="647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6</a:t>
            </a:r>
            <a:endParaRPr kumimoji="0" lang="id-ID"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54" name="Oval 146"/>
          <p:cNvSpPr>
            <a:spLocks noChangeAspect="1"/>
          </p:cNvSpPr>
          <p:nvPr/>
        </p:nvSpPr>
        <p:spPr>
          <a:xfrm flipH="1">
            <a:off x="8851900" y="3317875"/>
            <a:ext cx="647700" cy="647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AU"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rPr>
              <a:t>7</a:t>
            </a:r>
            <a:endParaRPr kumimoji="0" lang="en-US" sz="1800" b="1"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15382" name="TextBox 35"/>
          <p:cNvSpPr txBox="1"/>
          <p:nvPr/>
        </p:nvSpPr>
        <p:spPr>
          <a:xfrm>
            <a:off x="3234055" y="3141980"/>
            <a:ext cx="2191385" cy="922020"/>
          </a:xfrm>
          <a:prstGeom prst="rect">
            <a:avLst/>
          </a:prstGeom>
          <a:noFill/>
          <a:ln w="9525">
            <a:noFill/>
          </a:ln>
        </p:spPr>
        <p:txBody>
          <a:bodyPr wrap="square" anchor="t" anchorCtr="0">
            <a:spAutoFit/>
          </a:bodyPr>
          <a:lstStyle/>
          <a:p>
            <a:pPr algn="just"/>
            <a:r>
              <a:rPr lang="en-IN" altLang="en-US" sz="1800" b="1" dirty="0">
                <a:solidFill>
                  <a:srgbClr val="595959"/>
                </a:solidFill>
                <a:latin typeface="Microsoft YaHei" panose="020B0503020204020204" pitchFamily="34" charset="-122"/>
                <a:ea typeface="Microsoft YaHei" panose="020B0503020204020204" pitchFamily="34" charset="-122"/>
              </a:rPr>
              <a:t>Model</a:t>
            </a:r>
          </a:p>
          <a:p>
            <a:pPr algn="just"/>
            <a:r>
              <a:rPr lang="en-IN" altLang="en-US" sz="1800" b="1" dirty="0">
                <a:solidFill>
                  <a:srgbClr val="595959"/>
                </a:solidFill>
                <a:latin typeface="Microsoft YaHei" panose="020B0503020204020204" pitchFamily="34" charset="-122"/>
                <a:ea typeface="Microsoft YaHei" panose="020B0503020204020204" pitchFamily="34" charset="-122"/>
              </a:rPr>
              <a:t>Selection</a:t>
            </a:r>
            <a:endParaRPr lang="en-US" altLang="x-none" sz="1800" b="1" dirty="0">
              <a:solidFill>
                <a:srgbClr val="595959"/>
              </a:solidFill>
              <a:latin typeface="Microsoft YaHei" panose="020B0503020204020204" pitchFamily="34" charset="-122"/>
              <a:ea typeface="Microsoft YaHei" panose="020B0503020204020204" pitchFamily="34" charset="-122"/>
            </a:endParaRPr>
          </a:p>
          <a:p>
            <a:pPr algn="just"/>
            <a:endParaRPr lang="zh-CN" altLang="zh-CN" sz="1800" dirty="0">
              <a:solidFill>
                <a:srgbClr val="262626"/>
              </a:solidFill>
              <a:latin typeface="Microsoft YaHei" panose="020B0503020204020204" pitchFamily="34" charset="-122"/>
              <a:ea typeface="Microsoft YaHei" panose="020B0503020204020204" pitchFamily="34" charset="-122"/>
              <a:sym typeface="Gill Sans"/>
            </a:endParaRPr>
          </a:p>
        </p:txBody>
      </p:sp>
      <p:sp>
        <p:nvSpPr>
          <p:cNvPr id="15383" name="TextBox 35"/>
          <p:cNvSpPr txBox="1"/>
          <p:nvPr/>
        </p:nvSpPr>
        <p:spPr>
          <a:xfrm>
            <a:off x="2797175" y="5051425"/>
            <a:ext cx="2000250" cy="645160"/>
          </a:xfrm>
          <a:prstGeom prst="rect">
            <a:avLst/>
          </a:prstGeom>
          <a:noFill/>
          <a:ln w="9525">
            <a:noFill/>
          </a:ln>
        </p:spPr>
        <p:txBody>
          <a:bodyPr anchor="t" anchorCtr="0">
            <a:spAutoFit/>
          </a:bodyPr>
          <a:lstStyle/>
          <a:p>
            <a:pPr algn="just"/>
            <a:r>
              <a:rPr lang="en-IN" altLang="en-US" sz="1800" b="1" dirty="0">
                <a:solidFill>
                  <a:srgbClr val="595959"/>
                </a:solidFill>
                <a:latin typeface="Microsoft YaHei" panose="020B0503020204020204" pitchFamily="34" charset="-122"/>
                <a:ea typeface="Microsoft YaHei" panose="020B0503020204020204" pitchFamily="34" charset="-122"/>
                <a:sym typeface="+mn-ea"/>
              </a:rPr>
              <a:t>Model Training</a:t>
            </a:r>
            <a:endParaRPr lang="en-US" altLang="x-none" sz="1800" b="1" dirty="0">
              <a:solidFill>
                <a:srgbClr val="595959"/>
              </a:solidFill>
              <a:latin typeface="Microsoft YaHei" panose="020B0503020204020204" pitchFamily="34" charset="-122"/>
              <a:ea typeface="Microsoft YaHei" panose="020B0503020204020204" pitchFamily="34" charset="-122"/>
            </a:endParaRPr>
          </a:p>
          <a:p>
            <a:pPr algn="just"/>
            <a:endParaRPr lang="zh-CN" altLang="zh-CN" sz="1800" dirty="0">
              <a:solidFill>
                <a:srgbClr val="262626"/>
              </a:solidFill>
              <a:latin typeface="Microsoft YaHei" panose="020B0503020204020204" pitchFamily="34" charset="-122"/>
              <a:ea typeface="Microsoft YaHei" panose="020B0503020204020204" pitchFamily="34" charset="-122"/>
              <a:sym typeface="Gill Sans"/>
            </a:endParaRPr>
          </a:p>
        </p:txBody>
      </p:sp>
      <p:sp>
        <p:nvSpPr>
          <p:cNvPr id="15384" name="TextBox 35"/>
          <p:cNvSpPr txBox="1"/>
          <p:nvPr/>
        </p:nvSpPr>
        <p:spPr>
          <a:xfrm>
            <a:off x="6774180" y="3780155"/>
            <a:ext cx="2087880" cy="922020"/>
          </a:xfrm>
          <a:prstGeom prst="rect">
            <a:avLst/>
          </a:prstGeom>
          <a:noFill/>
          <a:ln w="9525">
            <a:noFill/>
          </a:ln>
        </p:spPr>
        <p:txBody>
          <a:bodyPr wrap="square" anchor="t" anchorCtr="0">
            <a:spAutoFit/>
          </a:bodyPr>
          <a:lstStyle/>
          <a:p>
            <a:pPr algn="just"/>
            <a:r>
              <a:rPr lang="en-IN" altLang="en-US" sz="1800" b="1" dirty="0">
                <a:solidFill>
                  <a:srgbClr val="595959"/>
                </a:solidFill>
                <a:latin typeface="Microsoft YaHei" panose="020B0503020204020204" pitchFamily="34" charset="-122"/>
                <a:ea typeface="Microsoft YaHei" panose="020B0503020204020204" pitchFamily="34" charset="-122"/>
              </a:rPr>
              <a:t>Hyperparameter </a:t>
            </a:r>
          </a:p>
          <a:p>
            <a:pPr algn="just"/>
            <a:r>
              <a:rPr lang="en-IN" altLang="en-US" sz="1800" b="1" dirty="0">
                <a:solidFill>
                  <a:srgbClr val="595959"/>
                </a:solidFill>
                <a:latin typeface="Microsoft YaHei" panose="020B0503020204020204" pitchFamily="34" charset="-122"/>
                <a:ea typeface="Microsoft YaHei" panose="020B0503020204020204" pitchFamily="34" charset="-122"/>
              </a:rPr>
              <a:t>Tuning</a:t>
            </a:r>
            <a:endParaRPr lang="en-US" altLang="x-none" sz="1800" b="1" dirty="0">
              <a:solidFill>
                <a:srgbClr val="595959"/>
              </a:solidFill>
              <a:latin typeface="Microsoft YaHei" panose="020B0503020204020204" pitchFamily="34" charset="-122"/>
              <a:ea typeface="Microsoft YaHei" panose="020B0503020204020204" pitchFamily="34" charset="-122"/>
            </a:endParaRPr>
          </a:p>
          <a:p>
            <a:pPr algn="just"/>
            <a:endParaRPr lang="zh-CN" altLang="zh-CN" sz="1800" dirty="0">
              <a:solidFill>
                <a:srgbClr val="262626"/>
              </a:solidFill>
              <a:latin typeface="Microsoft YaHei" panose="020B0503020204020204" pitchFamily="34" charset="-122"/>
              <a:ea typeface="Microsoft YaHei" panose="020B0503020204020204" pitchFamily="34" charset="-122"/>
              <a:sym typeface="Gill Sans"/>
            </a:endParaRPr>
          </a:p>
        </p:txBody>
      </p:sp>
      <p:sp>
        <p:nvSpPr>
          <p:cNvPr id="15385" name="TextBox 35"/>
          <p:cNvSpPr txBox="1"/>
          <p:nvPr/>
        </p:nvSpPr>
        <p:spPr>
          <a:xfrm>
            <a:off x="6102985" y="5696585"/>
            <a:ext cx="1747520" cy="645160"/>
          </a:xfrm>
          <a:prstGeom prst="rect">
            <a:avLst/>
          </a:prstGeom>
          <a:noFill/>
          <a:ln w="9525">
            <a:noFill/>
          </a:ln>
        </p:spPr>
        <p:txBody>
          <a:bodyPr wrap="square" anchor="t" anchorCtr="0">
            <a:spAutoFit/>
          </a:bodyPr>
          <a:lstStyle/>
          <a:p>
            <a:pPr algn="just"/>
            <a:r>
              <a:rPr lang="en-IN" altLang="en-US" sz="1800" b="1" dirty="0">
                <a:solidFill>
                  <a:srgbClr val="595959"/>
                </a:solidFill>
                <a:latin typeface="Microsoft YaHei" panose="020B0503020204020204" pitchFamily="34" charset="-122"/>
                <a:ea typeface="Microsoft YaHei" panose="020B0503020204020204" pitchFamily="34" charset="-122"/>
                <a:sym typeface="+mn-ea"/>
              </a:rPr>
              <a:t>Model</a:t>
            </a:r>
          </a:p>
          <a:p>
            <a:pPr algn="just"/>
            <a:r>
              <a:rPr lang="en-IN" altLang="en-US" sz="1800" b="1" dirty="0">
                <a:solidFill>
                  <a:srgbClr val="595959"/>
                </a:solidFill>
                <a:latin typeface="Microsoft YaHei" panose="020B0503020204020204" pitchFamily="34" charset="-122"/>
                <a:ea typeface="Microsoft YaHei" panose="020B0503020204020204" pitchFamily="34" charset="-122"/>
                <a:sym typeface="+mn-ea"/>
              </a:rPr>
              <a:t>Evaluation</a:t>
            </a:r>
          </a:p>
        </p:txBody>
      </p:sp>
      <p:sp>
        <p:nvSpPr>
          <p:cNvPr id="15386" name="TextBox 35"/>
          <p:cNvSpPr txBox="1"/>
          <p:nvPr/>
        </p:nvSpPr>
        <p:spPr>
          <a:xfrm>
            <a:off x="6685915" y="1483678"/>
            <a:ext cx="2000250" cy="922020"/>
          </a:xfrm>
          <a:prstGeom prst="rect">
            <a:avLst/>
          </a:prstGeom>
          <a:noFill/>
          <a:ln w="9525">
            <a:noFill/>
          </a:ln>
        </p:spPr>
        <p:txBody>
          <a:bodyPr anchor="t" anchorCtr="0">
            <a:spAutoFit/>
          </a:bodyPr>
          <a:lstStyle/>
          <a:p>
            <a:pPr algn="just"/>
            <a:r>
              <a:rPr lang="en-IN" altLang="en-US" sz="1800" b="1" dirty="0">
                <a:solidFill>
                  <a:srgbClr val="595959"/>
                </a:solidFill>
                <a:latin typeface="Microsoft YaHei" panose="020B0503020204020204" pitchFamily="34" charset="-122"/>
                <a:ea typeface="Microsoft YaHei" panose="020B0503020204020204" pitchFamily="34" charset="-122"/>
              </a:rPr>
              <a:t>Model</a:t>
            </a:r>
          </a:p>
          <a:p>
            <a:pPr algn="just"/>
            <a:r>
              <a:rPr lang="en-IN" altLang="en-US" sz="1800" b="1" dirty="0">
                <a:solidFill>
                  <a:srgbClr val="595959"/>
                </a:solidFill>
                <a:latin typeface="Microsoft YaHei" panose="020B0503020204020204" pitchFamily="34" charset="-122"/>
                <a:ea typeface="Microsoft YaHei" panose="020B0503020204020204" pitchFamily="34" charset="-122"/>
              </a:rPr>
              <a:t>Validation</a:t>
            </a:r>
            <a:endParaRPr lang="en-US" altLang="x-none" sz="1800" b="1" dirty="0">
              <a:solidFill>
                <a:srgbClr val="595959"/>
              </a:solidFill>
              <a:latin typeface="Microsoft YaHei" panose="020B0503020204020204" pitchFamily="34" charset="-122"/>
              <a:ea typeface="Microsoft YaHei" panose="020B0503020204020204" pitchFamily="34" charset="-122"/>
            </a:endParaRPr>
          </a:p>
          <a:p>
            <a:pPr algn="just"/>
            <a:endParaRPr lang="zh-CN" altLang="zh-CN" sz="1800" dirty="0">
              <a:solidFill>
                <a:srgbClr val="262626"/>
              </a:solidFill>
              <a:latin typeface="Microsoft YaHei" panose="020B0503020204020204" pitchFamily="34" charset="-122"/>
              <a:ea typeface="Microsoft YaHei" panose="020B0503020204020204" pitchFamily="34" charset="-122"/>
              <a:sym typeface="Gill Sans"/>
            </a:endParaRPr>
          </a:p>
        </p:txBody>
      </p:sp>
      <p:sp>
        <p:nvSpPr>
          <p:cNvPr id="15387" name="TextBox 35"/>
          <p:cNvSpPr txBox="1"/>
          <p:nvPr/>
        </p:nvSpPr>
        <p:spPr>
          <a:xfrm>
            <a:off x="9603740" y="3303588"/>
            <a:ext cx="2000250" cy="645160"/>
          </a:xfrm>
          <a:prstGeom prst="rect">
            <a:avLst/>
          </a:prstGeom>
          <a:noFill/>
          <a:ln w="9525">
            <a:noFill/>
          </a:ln>
        </p:spPr>
        <p:txBody>
          <a:bodyPr anchor="t" anchorCtr="0">
            <a:spAutoFit/>
          </a:bodyPr>
          <a:lstStyle/>
          <a:p>
            <a:pPr algn="just"/>
            <a:r>
              <a:rPr lang="en-IN" altLang="en-US" sz="1800" b="1" dirty="0">
                <a:solidFill>
                  <a:srgbClr val="595959"/>
                </a:solidFill>
                <a:latin typeface="Microsoft YaHei" panose="020B0503020204020204" pitchFamily="34" charset="-122"/>
                <a:ea typeface="Microsoft YaHei" panose="020B0503020204020204" pitchFamily="34" charset="-122"/>
              </a:rPr>
              <a:t>Deployment</a:t>
            </a:r>
            <a:endParaRPr lang="en-US" altLang="x-none" sz="1800" b="1" dirty="0">
              <a:solidFill>
                <a:srgbClr val="595959"/>
              </a:solidFill>
              <a:latin typeface="Microsoft YaHei" panose="020B0503020204020204" pitchFamily="34" charset="-122"/>
              <a:ea typeface="Microsoft YaHei" panose="020B0503020204020204" pitchFamily="34" charset="-122"/>
            </a:endParaRPr>
          </a:p>
          <a:p>
            <a:pPr algn="just"/>
            <a:endParaRPr lang="zh-CN" altLang="zh-CN" sz="1800" dirty="0">
              <a:solidFill>
                <a:srgbClr val="262626"/>
              </a:solidFill>
              <a:latin typeface="Microsoft YaHei" panose="020B0503020204020204" pitchFamily="34" charset="-122"/>
              <a:ea typeface="Microsoft YaHei" panose="020B0503020204020204" pitchFamily="34" charset="-122"/>
              <a:sym typeface="Gill Sans"/>
            </a:endParaRPr>
          </a:p>
        </p:txBody>
      </p:sp>
      <p:sp>
        <p:nvSpPr>
          <p:cNvPr id="2" name="Text Box 1"/>
          <p:cNvSpPr txBox="1"/>
          <p:nvPr/>
        </p:nvSpPr>
        <p:spPr>
          <a:xfrm>
            <a:off x="1455420" y="1760855"/>
            <a:ext cx="1918335" cy="645160"/>
          </a:xfrm>
          <a:prstGeom prst="rect">
            <a:avLst/>
          </a:prstGeom>
          <a:noFill/>
        </p:spPr>
        <p:txBody>
          <a:bodyPr wrap="square" rtlCol="0" anchor="t">
            <a:spAutoFit/>
          </a:bodyPr>
          <a:lstStyle/>
          <a:p>
            <a:r>
              <a:rPr lang="en-IN" altLang="en-US" b="1" dirty="0">
                <a:solidFill>
                  <a:srgbClr val="595959"/>
                </a:solidFill>
                <a:latin typeface="Microsoft YaHei" panose="020B0503020204020204" pitchFamily="34" charset="-122"/>
                <a:ea typeface="Microsoft YaHei" panose="020B0503020204020204" pitchFamily="34" charset="-122"/>
                <a:sym typeface="+mn-ea"/>
              </a:rPr>
              <a:t>Feature Engineering</a:t>
            </a:r>
            <a:endParaRPr lang="en-US" dirty="0"/>
          </a:p>
        </p:txBody>
      </p:sp>
      <p:sp>
        <p:nvSpPr>
          <p:cNvPr id="4" name="Text Box 3"/>
          <p:cNvSpPr txBox="1"/>
          <p:nvPr/>
        </p:nvSpPr>
        <p:spPr>
          <a:xfrm>
            <a:off x="11245215" y="4804410"/>
            <a:ext cx="4064000" cy="368300"/>
          </a:xfrm>
          <a:prstGeom prst="rect">
            <a:avLst/>
          </a:prstGeom>
          <a:noFill/>
        </p:spPr>
        <p:txBody>
          <a:bodyPr wrap="square" rtlCol="0">
            <a:spAutoFit/>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FCC8-C04D-0071-3B14-4AF828E000B0}"/>
              </a:ext>
            </a:extLst>
          </p:cNvPr>
          <p:cNvSpPr>
            <a:spLocks noGrp="1"/>
          </p:cNvSpPr>
          <p:nvPr>
            <p:ph type="title"/>
          </p:nvPr>
        </p:nvSpPr>
        <p:spPr>
          <a:xfrm>
            <a:off x="1468814" y="503852"/>
            <a:ext cx="9808773" cy="1427585"/>
          </a:xfrm>
        </p:spPr>
        <p:txBody>
          <a:bodyPr/>
          <a:lstStyle/>
          <a:p>
            <a:r>
              <a:rPr lang="en-US" dirty="0"/>
              <a:t>Final tips &amp; takeaways</a:t>
            </a:r>
            <a:endParaRPr lang="en-ZA" dirty="0"/>
          </a:p>
        </p:txBody>
      </p:sp>
      <p:sp>
        <p:nvSpPr>
          <p:cNvPr id="6" name="Content Placeholder 5">
            <a:extLst>
              <a:ext uri="{FF2B5EF4-FFF2-40B4-BE49-F238E27FC236}">
                <a16:creationId xmlns:a16="http://schemas.microsoft.com/office/drawing/2014/main" id="{9F0E1748-5A63-CCAD-65B2-FB5DB78846F2}"/>
              </a:ext>
            </a:extLst>
          </p:cNvPr>
          <p:cNvSpPr>
            <a:spLocks noGrp="1"/>
          </p:cNvSpPr>
          <p:nvPr>
            <p:ph sz="quarter" idx="10"/>
          </p:nvPr>
        </p:nvSpPr>
        <p:spPr>
          <a:xfrm>
            <a:off x="1468814" y="2066731"/>
            <a:ext cx="6452876" cy="3867538"/>
          </a:xfrm>
        </p:spPr>
        <p:txBody>
          <a:bodyPr>
            <a:norm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p:txBody>
      </p:sp>
      <p:sp>
        <p:nvSpPr>
          <p:cNvPr id="7" name="Content Placeholder 6">
            <a:extLst>
              <a:ext uri="{FF2B5EF4-FFF2-40B4-BE49-F238E27FC236}">
                <a16:creationId xmlns:a16="http://schemas.microsoft.com/office/drawing/2014/main" id="{39118A24-4E50-F77D-EF17-46A29F012C34}"/>
              </a:ext>
            </a:extLst>
          </p:cNvPr>
          <p:cNvSpPr>
            <a:spLocks noGrp="1"/>
          </p:cNvSpPr>
          <p:nvPr>
            <p:ph sz="quarter" idx="11"/>
          </p:nvPr>
        </p:nvSpPr>
        <p:spPr>
          <a:xfrm>
            <a:off x="8169196" y="2066731"/>
            <a:ext cx="3108391" cy="3867538"/>
          </a:xfrm>
        </p:spPr>
        <p:txBody>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3" name="Slide Number Placeholder 2">
            <a:extLst>
              <a:ext uri="{FF2B5EF4-FFF2-40B4-BE49-F238E27FC236}">
                <a16:creationId xmlns:a16="http://schemas.microsoft.com/office/drawing/2014/main" id="{D9D6A759-37B6-1E14-BD05-D652BEECEA33}"/>
              </a:ext>
            </a:extLst>
          </p:cNvPr>
          <p:cNvSpPr>
            <a:spLocks noGrp="1"/>
          </p:cNvSpPr>
          <p:nvPr>
            <p:ph type="sldNum" sz="quarter" idx="15"/>
          </p:nvPr>
        </p:nvSpPr>
        <p:spPr/>
        <p:txBody>
          <a:bodyPr/>
          <a:lstStyle/>
          <a:p>
            <a:fld id="{18D65601-5AE2-46FC-B138-694DDD2B510D}" type="slidenum">
              <a:rPr lang="en-US" smtClean="0"/>
              <a:pPr/>
              <a:t>12</a:t>
            </a:fld>
            <a:endParaRPr lang="en-US" dirty="0"/>
          </a:p>
        </p:txBody>
      </p:sp>
    </p:spTree>
    <p:extLst>
      <p:ext uri="{BB962C8B-B14F-4D97-AF65-F5344CB8AC3E}">
        <p14:creationId xmlns:p14="http://schemas.microsoft.com/office/powerpoint/2010/main" val="95213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0481" name="文本框 3"/>
          <p:cNvSpPr txBox="1"/>
          <p:nvPr/>
        </p:nvSpPr>
        <p:spPr>
          <a:xfrm>
            <a:off x="228600" y="190500"/>
            <a:ext cx="3488055" cy="460375"/>
          </a:xfrm>
          <a:prstGeom prst="rect">
            <a:avLst/>
          </a:prstGeom>
          <a:noFill/>
          <a:ln w="9525">
            <a:noFill/>
          </a:ln>
        </p:spPr>
        <p:txBody>
          <a:bodyPr wrap="square" anchor="t" anchorCtr="0">
            <a:spAutoFit/>
          </a:bodyPr>
          <a:lstStyle/>
          <a:p>
            <a:r>
              <a:rPr lang="en-IN" altLang="zh-CN" sz="2400" b="1" dirty="0">
                <a:latin typeface="Microsoft YaHei" panose="020B0503020204020204" pitchFamily="34" charset="-122"/>
                <a:ea typeface="Microsoft YaHei" panose="020B0503020204020204" pitchFamily="34" charset="-122"/>
              </a:rPr>
              <a:t>IMPLEMENTATION</a:t>
            </a:r>
          </a:p>
        </p:txBody>
      </p:sp>
      <p:sp>
        <p:nvSpPr>
          <p:cNvPr id="5" name="矩形 4"/>
          <p:cNvSpPr/>
          <p:nvPr/>
        </p:nvSpPr>
        <p:spPr>
          <a:xfrm>
            <a:off x="0" y="195263"/>
            <a:ext cx="109538"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Rectangle 2"/>
          <p:cNvSpPr/>
          <p:nvPr/>
        </p:nvSpPr>
        <p:spPr>
          <a:xfrm>
            <a:off x="1330325" y="1060450"/>
            <a:ext cx="1974850" cy="216535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AFF0"/>
              </a:solidFill>
              <a:effectLst/>
              <a:uLnTx/>
              <a:uFillTx/>
              <a:latin typeface="Microsoft YaHei" panose="020B0503020204020204" pitchFamily="34" charset="-122"/>
              <a:ea typeface="Microsoft YaHei" panose="020B0503020204020204" pitchFamily="34" charset="-122"/>
              <a:cs typeface="+mn-cs"/>
            </a:endParaRPr>
          </a:p>
        </p:txBody>
      </p:sp>
      <p:sp>
        <p:nvSpPr>
          <p:cNvPr id="7" name="Rectangle 3"/>
          <p:cNvSpPr/>
          <p:nvPr/>
        </p:nvSpPr>
        <p:spPr>
          <a:xfrm>
            <a:off x="1330325" y="3221355"/>
            <a:ext cx="1974850" cy="2588260"/>
          </a:xfrm>
          <a:prstGeom prst="rect">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000" b="1" noProof="0">
                <a:ln>
                  <a:noFill/>
                </a:ln>
                <a:solidFill>
                  <a:schemeClr val="bg1"/>
                </a:solidFill>
                <a:effectLst/>
                <a:uLnTx/>
                <a:uFillTx/>
                <a:latin typeface="Times New Roman" panose="02020603050405020304" charset="0"/>
                <a:cs typeface="Times New Roman" panose="02020603050405020304" charset="0"/>
                <a:sym typeface="+mn-ea"/>
              </a:rPr>
              <a:t>Data Loading and Exploration</a:t>
            </a:r>
            <a:r>
              <a:rPr lang="en-IN" altLang="zh-CN" sz="1000" b="1" noProof="0">
                <a:ln>
                  <a:noFill/>
                </a:ln>
                <a:solidFill>
                  <a:schemeClr val="bg1"/>
                </a:solidFill>
                <a:effectLst/>
                <a:uLnTx/>
                <a:uFillTx/>
                <a:latin typeface="Times New Roman" panose="02020603050405020304" charset="0"/>
                <a:cs typeface="Times New Roman" panose="02020603050405020304" charset="0"/>
                <a:sym typeface="+mn-ea"/>
              </a:rPr>
              <a:t> :</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000" b="1" noProof="0">
              <a:ln>
                <a:noFill/>
              </a:ln>
              <a:solidFill>
                <a:schemeClr val="bg1"/>
              </a:solidFill>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000" noProof="0">
                <a:ln>
                  <a:noFill/>
                </a:ln>
                <a:effectLst/>
                <a:uLnTx/>
                <a:uFillTx/>
                <a:latin typeface="Times New Roman" panose="02020603050405020304" charset="0"/>
                <a:cs typeface="Times New Roman" panose="02020603050405020304" charset="0"/>
                <a:sym typeface="+mn-ea"/>
              </a:rPr>
              <a:t>The code loads the diabetes dataset from a CSV file and then performs exploratory data analysis. It examines the dataset's structure, distribution of variables, correlations between features, and handles missing values.</a:t>
            </a:r>
            <a:endParaRPr kumimoji="0" lang="en-US" sz="10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8" name="Rectangle 4"/>
          <p:cNvSpPr/>
          <p:nvPr/>
        </p:nvSpPr>
        <p:spPr>
          <a:xfrm>
            <a:off x="3305175" y="1440180"/>
            <a:ext cx="1884680" cy="1785620"/>
          </a:xfrm>
          <a:prstGeom prst="rect">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9" name="Rectangle 5"/>
          <p:cNvSpPr/>
          <p:nvPr/>
        </p:nvSpPr>
        <p:spPr>
          <a:xfrm>
            <a:off x="3305175" y="3225800"/>
            <a:ext cx="1884680" cy="186817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0" name="Rectangle 6"/>
          <p:cNvSpPr/>
          <p:nvPr/>
        </p:nvSpPr>
        <p:spPr>
          <a:xfrm>
            <a:off x="5179060" y="987425"/>
            <a:ext cx="1895475" cy="2238375"/>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noProof="0">
                <a:ln>
                  <a:noFill/>
                </a:ln>
                <a:solidFill>
                  <a:schemeClr val="bg1"/>
                </a:solidFill>
                <a:effectLst/>
                <a:uLnTx/>
                <a:uFillTx/>
                <a:latin typeface="Times New Roman" panose="02020603050405020304" charset="0"/>
                <a:cs typeface="Times New Roman" panose="02020603050405020304" charset="0"/>
                <a:sym typeface="+mn-ea"/>
              </a:rPr>
              <a:t>Data Scaling and Encoding</a:t>
            </a:r>
            <a:r>
              <a:rPr lang="zh-CN" altLang="en-US" sz="1200" noProof="0">
                <a:ln>
                  <a:noFill/>
                </a:ln>
                <a:effectLst/>
                <a:uLnTx/>
                <a:uFillTx/>
                <a:latin typeface="Times New Roman" panose="02020603050405020304" charset="0"/>
                <a:cs typeface="Times New Roman" panose="02020603050405020304" charset="0"/>
                <a:sym typeface="+mn-ea"/>
              </a:rPr>
              <a:t>:</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200" noProof="0">
              <a:ln>
                <a:noFill/>
              </a:ln>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latin typeface="Times New Roman" panose="02020603050405020304" charset="0"/>
                <a:cs typeface="Times New Roman" panose="02020603050405020304" charset="0"/>
                <a:sym typeface="+mn-ea"/>
              </a:rPr>
              <a:t>The code scales the numerical features using the RobustScaler and performs one-hot encoding on the newly created categorical features.</a:t>
            </a:r>
            <a:endParaRPr kumimoji="0" lang="en-US" sz="1200" b="0" i="0" u="none" strike="noStrike" kern="1200" cap="none" spc="0" normalizeH="0" baseline="0" noProof="0">
              <a:ln>
                <a:noFill/>
              </a:ln>
              <a:solidFill>
                <a:srgbClr val="00AFF0"/>
              </a:solidFill>
              <a:effectLst/>
              <a:uLnTx/>
              <a:uFillTx/>
              <a:latin typeface="Microsoft YaHei" panose="020B0503020204020204" pitchFamily="34" charset="-122"/>
              <a:ea typeface="Microsoft YaHei" panose="020B0503020204020204" pitchFamily="34" charset="-122"/>
              <a:cs typeface="+mn-cs"/>
            </a:endParaRPr>
          </a:p>
        </p:txBody>
      </p:sp>
      <p:sp>
        <p:nvSpPr>
          <p:cNvPr id="11" name="Rectangle 7"/>
          <p:cNvSpPr/>
          <p:nvPr/>
        </p:nvSpPr>
        <p:spPr>
          <a:xfrm>
            <a:off x="5189855" y="3225800"/>
            <a:ext cx="1884045" cy="2584450"/>
          </a:xfrm>
          <a:prstGeom prst="rect">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000" b="1" noProof="0">
              <a:ln>
                <a:noFill/>
              </a:ln>
              <a:solidFill>
                <a:schemeClr val="bg1"/>
              </a:solidFill>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000" b="1" noProof="0">
                <a:ln>
                  <a:noFill/>
                </a:ln>
                <a:solidFill>
                  <a:schemeClr val="bg1"/>
                </a:solidFill>
                <a:effectLst/>
                <a:uLnTx/>
                <a:uFillTx/>
                <a:latin typeface="Times New Roman" panose="02020603050405020304" charset="0"/>
                <a:cs typeface="Times New Roman" panose="02020603050405020304" charset="0"/>
                <a:sym typeface="+mn-ea"/>
              </a:rPr>
              <a:t>Model Selection and Evaluation:</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000" b="1" noProof="0">
              <a:ln>
                <a:noFill/>
              </a:ln>
              <a:solidFill>
                <a:schemeClr val="bg1"/>
              </a:solidFill>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000" noProof="0">
                <a:ln>
                  <a:noFill/>
                </a:ln>
                <a:effectLst/>
                <a:uLnTx/>
                <a:uFillTx/>
                <a:latin typeface="Times New Roman" panose="02020603050405020304" charset="0"/>
                <a:cs typeface="Times New Roman" panose="02020603050405020304" charset="0"/>
                <a:sym typeface="+mn-ea"/>
              </a:rPr>
              <a:t>The code defines several machine learning classifiers, including Logistic Regression, K-Nearest Neighbors, Decision Trees, Random Forest, Support Vector Machines (SVM), Gradient Boosting, and LightGBM. It then evaluates the performance of these models using cross-validation and displays the mean accuracy of each model.</a:t>
            </a:r>
            <a:endParaRPr kumimoji="0" lang="zh-CN" altLang="en-US" sz="1000" b="0" i="0" u="none" strike="noStrike" kern="1200" cap="none" spc="0" normalizeH="0" baseline="0" noProof="0">
              <a:ln>
                <a:noFill/>
              </a:ln>
              <a:solidFill>
                <a:schemeClr val="lt1"/>
              </a:solidFill>
              <a:effectLst/>
              <a:uLnTx/>
              <a:uFillTx/>
              <a:latin typeface="Times New Roman" panose="02020603050405020304" charset="0"/>
              <a:ea typeface="+mn-ea"/>
              <a:cs typeface="Times New Roman" panose="02020603050405020304"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2" name="Rectangle 8"/>
          <p:cNvSpPr/>
          <p:nvPr/>
        </p:nvSpPr>
        <p:spPr>
          <a:xfrm>
            <a:off x="7073900" y="1543050"/>
            <a:ext cx="1884363" cy="1682750"/>
          </a:xfrm>
          <a:prstGeom prst="rect">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3" name="Rectangle 9"/>
          <p:cNvSpPr/>
          <p:nvPr/>
        </p:nvSpPr>
        <p:spPr>
          <a:xfrm>
            <a:off x="7073900" y="3225800"/>
            <a:ext cx="1884363" cy="168275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noProof="0">
                <a:ln>
                  <a:noFill/>
                </a:ln>
                <a:solidFill>
                  <a:schemeClr val="bg1"/>
                </a:solidFill>
                <a:effectLst/>
                <a:uLnTx/>
                <a:uFillTx/>
                <a:latin typeface="Times New Roman" panose="02020603050405020304" charset="0"/>
                <a:cs typeface="Times New Roman" panose="02020603050405020304" charset="0"/>
                <a:sym typeface="+mn-ea"/>
              </a:rPr>
              <a:t>Feature Importance Visualization:</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200" noProof="0">
              <a:ln>
                <a:noFill/>
              </a:ln>
              <a:solidFill>
                <a:schemeClr val="tx1"/>
              </a:solidFill>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latin typeface="Times New Roman" panose="02020603050405020304" charset="0"/>
                <a:cs typeface="Times New Roman" panose="02020603050405020304" charset="0"/>
                <a:sym typeface="+mn-ea"/>
              </a:rPr>
              <a:t>For each tuned model, the code creates a bar plot to visualize the feature importance scores.</a:t>
            </a:r>
            <a:endParaRPr kumimoji="0" lang="en-US" sz="12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4" name="Rectangle 10"/>
          <p:cNvSpPr/>
          <p:nvPr/>
        </p:nvSpPr>
        <p:spPr>
          <a:xfrm>
            <a:off x="8958580" y="1061085"/>
            <a:ext cx="2014855" cy="2160270"/>
          </a:xfrm>
          <a:prstGeom prst="rect">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noProof="0">
                <a:ln>
                  <a:noFill/>
                </a:ln>
                <a:solidFill>
                  <a:schemeClr val="bg1"/>
                </a:solidFill>
                <a:effectLst/>
                <a:uLnTx/>
                <a:uFillTx/>
                <a:latin typeface="Times New Roman" panose="02020603050405020304" charset="0"/>
                <a:cs typeface="Times New Roman" panose="02020603050405020304" charset="0"/>
                <a:sym typeface="+mn-ea"/>
              </a:rPr>
              <a:t>Final Model Selection:</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200" b="1" noProof="0">
              <a:ln>
                <a:noFill/>
              </a:ln>
              <a:solidFill>
                <a:schemeClr val="bg1"/>
              </a:solidFill>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latin typeface="Times New Roman" panose="02020603050405020304" charset="0"/>
                <a:cs typeface="Times New Roman" panose="02020603050405020304" charset="0"/>
                <a:sym typeface="+mn-ea"/>
              </a:rPr>
              <a:t>Based on the results of hyperparameter tuning, the code selects the best-performing configurations for the Random Forest, Gradient Boosting, and LightGBM models.</a:t>
            </a:r>
            <a:endParaRPr kumimoji="0" lang="en-US" sz="1200" b="0" i="0" u="none" strike="noStrike" kern="1200" cap="none" spc="0" normalizeH="0" baseline="0" noProof="0">
              <a:ln>
                <a:noFill/>
              </a:ln>
              <a:solidFill>
                <a:srgbClr val="00AFF0"/>
              </a:solidFill>
              <a:effectLst/>
              <a:uLnTx/>
              <a:uFillTx/>
              <a:latin typeface="Microsoft YaHei" panose="020B0503020204020204" pitchFamily="34" charset="-122"/>
              <a:ea typeface="Microsoft YaHei" panose="020B0503020204020204" pitchFamily="34" charset="-122"/>
              <a:cs typeface="+mn-cs"/>
            </a:endParaRPr>
          </a:p>
        </p:txBody>
      </p:sp>
      <p:sp>
        <p:nvSpPr>
          <p:cNvPr id="15" name="Rectangle 11"/>
          <p:cNvSpPr/>
          <p:nvPr/>
        </p:nvSpPr>
        <p:spPr>
          <a:xfrm>
            <a:off x="8958580" y="3218180"/>
            <a:ext cx="2014855" cy="2473960"/>
          </a:xfrm>
          <a:prstGeom prst="rect">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noProof="0">
                <a:ln>
                  <a:noFill/>
                </a:ln>
                <a:solidFill>
                  <a:schemeClr val="bg1"/>
                </a:solidFill>
                <a:effectLst/>
                <a:uLnTx/>
                <a:uFillTx/>
                <a:latin typeface="Times New Roman" panose="02020603050405020304" charset="0"/>
                <a:cs typeface="Times New Roman" panose="02020603050405020304" charset="0"/>
                <a:sym typeface="+mn-ea"/>
              </a:rPr>
              <a:t>Model Comparison Visualization:</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200" noProof="0">
              <a:ln>
                <a:noFill/>
              </a:ln>
              <a:solidFill>
                <a:schemeClr val="bg1"/>
              </a:solidFill>
              <a:effectLst/>
              <a:uLnTx/>
              <a:uFillTx/>
              <a:latin typeface="Times New Roman" panose="02020603050405020304" charset="0"/>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noProof="0">
                <a:ln>
                  <a:noFill/>
                </a:ln>
                <a:solidFill>
                  <a:schemeClr val="bg1"/>
                </a:solidFill>
                <a:effectLst/>
                <a:uLnTx/>
                <a:uFillTx/>
                <a:latin typeface="Times New Roman" panose="02020603050405020304" charset="0"/>
                <a:cs typeface="Times New Roman" panose="02020603050405020304" charset="0"/>
                <a:sym typeface="+mn-ea"/>
              </a:rPr>
              <a:t>The code performs another round of cross-validation on the selected models and visualizes their performance using boxplots for accuracy comparison.</a:t>
            </a:r>
            <a:endParaRPr kumimoji="0" lang="zh-CN" altLang="en-US" sz="1200" b="0" i="0" u="none" strike="noStrike" kern="1200" cap="none" spc="0" normalizeH="0" baseline="0" noProof="0">
              <a:ln>
                <a:noFill/>
              </a:ln>
              <a:solidFill>
                <a:schemeClr val="bg1"/>
              </a:solidFill>
              <a:effectLst/>
              <a:uLnTx/>
              <a:uFillTx/>
              <a:latin typeface="Times New Roman" panose="02020603050405020304" charset="0"/>
              <a:ea typeface="Microsoft YaHei" panose="020B0503020204020204" pitchFamily="34" charset="-122"/>
              <a:cs typeface="Times New Roman" panose="02020603050405020304" charset="0"/>
              <a:sym typeface="+mn-ea"/>
            </a:endParaRPr>
          </a:p>
        </p:txBody>
      </p:sp>
      <p:sp>
        <p:nvSpPr>
          <p:cNvPr id="20495" name="Text Box 10"/>
          <p:cNvSpPr txBox="1"/>
          <p:nvPr/>
        </p:nvSpPr>
        <p:spPr>
          <a:xfrm>
            <a:off x="5302250" y="3336925"/>
            <a:ext cx="1658938" cy="291465"/>
          </a:xfrm>
          <a:prstGeom prst="rect">
            <a:avLst/>
          </a:prstGeom>
          <a:noFill/>
          <a:ln w="9525">
            <a:noFill/>
          </a:ln>
        </p:spPr>
        <p:txBody>
          <a:bodyPr lIns="45720" tIns="22860" rIns="45720" bIns="22860" anchor="t" anchorCtr="0">
            <a:spAutoFit/>
          </a:bodyPr>
          <a:lstStyle/>
          <a:p>
            <a:pPr algn="just" defTabSz="1087755"/>
            <a:endParaRPr lang="en-US" altLang="zh-CN" sz="1600" dirty="0">
              <a:solidFill>
                <a:srgbClr val="FFFFFF"/>
              </a:solidFill>
              <a:latin typeface="Microsoft YaHei" panose="020B0503020204020204" pitchFamily="34" charset="-122"/>
              <a:ea typeface="Microsoft YaHei" panose="020B0503020204020204" pitchFamily="34" charset="-122"/>
            </a:endParaRPr>
          </a:p>
        </p:txBody>
      </p:sp>
      <p:sp>
        <p:nvSpPr>
          <p:cNvPr id="20496" name="Text Box 10"/>
          <p:cNvSpPr txBox="1"/>
          <p:nvPr/>
        </p:nvSpPr>
        <p:spPr>
          <a:xfrm>
            <a:off x="9070658" y="3218180"/>
            <a:ext cx="1658937" cy="537845"/>
          </a:xfrm>
          <a:prstGeom prst="rect">
            <a:avLst/>
          </a:prstGeom>
          <a:noFill/>
          <a:ln w="9525">
            <a:noFill/>
          </a:ln>
        </p:spPr>
        <p:txBody>
          <a:bodyPr lIns="45720" tIns="22860" rIns="45720" bIns="22860" anchor="t" anchorCtr="0">
            <a:spAutoFit/>
          </a:bodyPr>
          <a:lstStyle/>
          <a:p>
            <a:pPr defTabSz="1087755"/>
            <a:endParaRPr lang="zh-CN" altLang="zh-CN" sz="1600" dirty="0">
              <a:solidFill>
                <a:srgbClr val="FFFFFF"/>
              </a:solidFill>
              <a:latin typeface="Microsoft YaHei" panose="020B0503020204020204" pitchFamily="34" charset="-122"/>
              <a:ea typeface="Microsoft YaHei" panose="020B0503020204020204" pitchFamily="34" charset="-122"/>
            </a:endParaRPr>
          </a:p>
          <a:p>
            <a:pPr defTabSz="1087755"/>
            <a:endParaRPr lang="zh-CN" altLang="zh-CN" sz="1600" dirty="0">
              <a:solidFill>
                <a:srgbClr val="FFFFFF"/>
              </a:solidFill>
              <a:latin typeface="Microsoft YaHei" panose="020B0503020204020204" pitchFamily="34" charset="-122"/>
              <a:ea typeface="Microsoft YaHei" panose="020B0503020204020204" pitchFamily="34" charset="-122"/>
            </a:endParaRPr>
          </a:p>
        </p:txBody>
      </p:sp>
      <p:sp>
        <p:nvSpPr>
          <p:cNvPr id="20497" name="Text Box 10"/>
          <p:cNvSpPr txBox="1"/>
          <p:nvPr/>
        </p:nvSpPr>
        <p:spPr>
          <a:xfrm>
            <a:off x="3346450" y="1543050"/>
            <a:ext cx="1862455" cy="1494155"/>
          </a:xfrm>
          <a:prstGeom prst="rect">
            <a:avLst/>
          </a:prstGeom>
          <a:noFill/>
          <a:ln w="9525">
            <a:noFill/>
          </a:ln>
        </p:spPr>
        <p:txBody>
          <a:bodyPr lIns="45720" tIns="22860" rIns="45720" bIns="22860" anchor="t" anchorCtr="0">
            <a:noAutofit/>
          </a:bodyPr>
          <a:lstStyle/>
          <a:p>
            <a:pPr algn="just" defTabSz="1087755"/>
            <a:r>
              <a:rPr lang="zh-CN" altLang="en-US" sz="1000" b="1" noProof="0">
                <a:ln>
                  <a:noFill/>
                </a:ln>
                <a:solidFill>
                  <a:schemeClr val="bg1"/>
                </a:solidFill>
                <a:effectLst/>
                <a:uLnTx/>
                <a:uFillTx/>
                <a:latin typeface="Times New Roman" panose="02020603050405020304" charset="0"/>
                <a:ea typeface="+mn-ea"/>
                <a:cs typeface="Times New Roman" panose="02020603050405020304" charset="0"/>
                <a:sym typeface="+mn-ea"/>
              </a:rPr>
              <a:t>Data Preprocessing</a:t>
            </a:r>
            <a:r>
              <a:rPr lang="en-IN" altLang="zh-CN" sz="1000" b="1" noProof="0">
                <a:ln>
                  <a:noFill/>
                </a:ln>
                <a:solidFill>
                  <a:schemeClr val="bg1"/>
                </a:solidFill>
                <a:effectLst/>
                <a:uLnTx/>
                <a:uFillTx/>
                <a:latin typeface="Times New Roman" panose="02020603050405020304" charset="0"/>
                <a:ea typeface="+mn-ea"/>
                <a:cs typeface="Times New Roman" panose="02020603050405020304" charset="0"/>
                <a:sym typeface="+mn-ea"/>
              </a:rPr>
              <a:t>:</a:t>
            </a:r>
          </a:p>
          <a:p>
            <a:pPr algn="just" defTabSz="1087755"/>
            <a:endParaRPr lang="zh-CN" altLang="en-US" sz="1000" b="1" noProof="0">
              <a:ln>
                <a:noFill/>
              </a:ln>
              <a:solidFill>
                <a:schemeClr val="bg1"/>
              </a:solidFill>
              <a:effectLst/>
              <a:uLnTx/>
              <a:uFillTx/>
              <a:latin typeface="Times New Roman" panose="02020603050405020304" charset="0"/>
              <a:ea typeface="+mn-ea"/>
              <a:cs typeface="Times New Roman" panose="02020603050405020304" charset="0"/>
              <a:sym typeface="+mn-ea"/>
            </a:endParaRPr>
          </a:p>
          <a:p>
            <a:pPr algn="just" defTabSz="1087755"/>
            <a:r>
              <a:rPr lang="zh-CN" altLang="en-US" sz="1000" noProof="0">
                <a:ln>
                  <a:noFill/>
                </a:ln>
                <a:solidFill>
                  <a:schemeClr val="lt1"/>
                </a:solidFill>
                <a:effectLst/>
                <a:uLnTx/>
                <a:uFillTx/>
                <a:latin typeface="Times New Roman" panose="02020603050405020304" charset="0"/>
                <a:ea typeface="+mn-ea"/>
                <a:cs typeface="Times New Roman" panose="02020603050405020304" charset="0"/>
                <a:sym typeface="+mn-ea"/>
              </a:rPr>
              <a:t>The code preprocesses the data by replacing zero values in certain columns with NaN, imputes missing values using median values based on the target variable ('Outcome'), and applies transformations to certain features like 'Insulin' and 'BMI'.</a:t>
            </a:r>
            <a:endParaRPr kumimoji="0" lang="zh-CN" altLang="en-US" sz="1000" b="0" i="0" u="none" strike="noStrike" kern="1200" cap="none" spc="0" normalizeH="0" baseline="0" noProof="0">
              <a:ln>
                <a:noFill/>
              </a:ln>
              <a:solidFill>
                <a:schemeClr val="lt1"/>
              </a:solidFill>
              <a:effectLst/>
              <a:uLnTx/>
              <a:uFillTx/>
              <a:latin typeface="Times New Roman" panose="02020603050405020304" charset="0"/>
              <a:ea typeface="+mn-ea"/>
              <a:cs typeface="Times New Roman" panose="02020603050405020304" charset="0"/>
            </a:endParaRPr>
          </a:p>
          <a:p>
            <a:pPr algn="just" defTabSz="1087755"/>
            <a:endParaRPr lang="zh-CN" altLang="zh-CN" sz="1000" dirty="0">
              <a:solidFill>
                <a:srgbClr val="FFFFFF"/>
              </a:solidFill>
              <a:latin typeface="Microsoft YaHei" panose="020B0503020204020204" pitchFamily="34" charset="-122"/>
              <a:ea typeface="Microsoft YaHei" panose="020B0503020204020204" pitchFamily="34" charset="-122"/>
            </a:endParaRPr>
          </a:p>
        </p:txBody>
      </p:sp>
      <p:sp>
        <p:nvSpPr>
          <p:cNvPr id="20498" name="Text Box 10"/>
          <p:cNvSpPr txBox="1"/>
          <p:nvPr/>
        </p:nvSpPr>
        <p:spPr>
          <a:xfrm>
            <a:off x="7186930" y="1603375"/>
            <a:ext cx="1658620" cy="1527810"/>
          </a:xfrm>
          <a:prstGeom prst="rect">
            <a:avLst/>
          </a:prstGeom>
          <a:noFill/>
          <a:ln w="9525">
            <a:noFill/>
          </a:ln>
        </p:spPr>
        <p:txBody>
          <a:bodyPr lIns="45720" tIns="22860" rIns="45720" bIns="22860" anchor="t" anchorCtr="0">
            <a:noAutofit/>
          </a:bodyPr>
          <a:lstStyle/>
          <a:p>
            <a:pPr algn="just" defTabSz="1087755"/>
            <a:r>
              <a:rPr lang="zh-CN" altLang="en-US" sz="1000" b="1" noProof="0">
                <a:ln>
                  <a:noFill/>
                </a:ln>
                <a:solidFill>
                  <a:schemeClr val="bg1"/>
                </a:solidFill>
                <a:effectLst/>
                <a:uLnTx/>
                <a:uFillTx/>
                <a:latin typeface="Times New Roman" panose="02020603050405020304" charset="0"/>
                <a:ea typeface="+mn-ea"/>
                <a:cs typeface="Times New Roman" panose="02020603050405020304" charset="0"/>
                <a:sym typeface="+mn-ea"/>
              </a:rPr>
              <a:t>Hyperparameter Tuning:</a:t>
            </a:r>
          </a:p>
          <a:p>
            <a:pPr algn="just" defTabSz="1087755"/>
            <a:endParaRPr lang="zh-CN" altLang="en-US" sz="1000" noProof="0">
              <a:ln>
                <a:noFill/>
              </a:ln>
              <a:solidFill>
                <a:schemeClr val="lt1"/>
              </a:solidFill>
              <a:effectLst/>
              <a:uLnTx/>
              <a:uFillTx/>
              <a:latin typeface="Times New Roman" panose="02020603050405020304" charset="0"/>
              <a:ea typeface="+mn-ea"/>
              <a:cs typeface="Times New Roman" panose="02020603050405020304" charset="0"/>
              <a:sym typeface="+mn-ea"/>
            </a:endParaRPr>
          </a:p>
          <a:p>
            <a:pPr algn="just" defTabSz="1087755"/>
            <a:r>
              <a:rPr lang="zh-CN" altLang="en-US" sz="1000" noProof="0">
                <a:ln>
                  <a:noFill/>
                </a:ln>
                <a:solidFill>
                  <a:schemeClr val="lt1"/>
                </a:solidFill>
                <a:effectLst/>
                <a:uLnTx/>
                <a:uFillTx/>
                <a:latin typeface="Times New Roman" panose="02020603050405020304" charset="0"/>
                <a:ea typeface="+mn-ea"/>
                <a:cs typeface="Times New Roman" panose="02020603050405020304" charset="0"/>
                <a:sym typeface="+mn-ea"/>
              </a:rPr>
              <a:t>The code performs hyperparameter tuning using GridSearchCV on the Random Forest, Gradient Boosting, and LightGBM models to find the best set of hyperparameters for each model.</a:t>
            </a:r>
            <a:endParaRPr kumimoji="0" lang="zh-CN" altLang="en-US" sz="1000" b="0" i="0" u="none" strike="noStrike" kern="1200" cap="none" spc="0" normalizeH="0" baseline="0" noProof="0">
              <a:ln>
                <a:noFill/>
              </a:ln>
              <a:solidFill>
                <a:schemeClr val="lt1"/>
              </a:solidFill>
              <a:effectLst/>
              <a:uLnTx/>
              <a:uFillTx/>
              <a:latin typeface="Times New Roman" panose="02020603050405020304" charset="0"/>
              <a:ea typeface="+mn-ea"/>
              <a:cs typeface="Times New Roman" panose="02020603050405020304" charset="0"/>
            </a:endParaRPr>
          </a:p>
          <a:p>
            <a:pPr algn="just" defTabSz="1087755"/>
            <a:endParaRPr lang="en-US" altLang="zh-CN" sz="1000" dirty="0">
              <a:solidFill>
                <a:srgbClr val="FFFFFF"/>
              </a:solidFill>
              <a:latin typeface="Microsoft YaHei" panose="020B0503020204020204" pitchFamily="34" charset="-122"/>
              <a:ea typeface="Microsoft YaHei" panose="020B0503020204020204" pitchFamily="34" charset="-122"/>
            </a:endParaRPr>
          </a:p>
        </p:txBody>
      </p:sp>
      <p:sp>
        <p:nvSpPr>
          <p:cNvPr id="2" name="Text Box 1"/>
          <p:cNvSpPr txBox="1"/>
          <p:nvPr/>
        </p:nvSpPr>
        <p:spPr>
          <a:xfrm>
            <a:off x="1329055" y="1359535"/>
            <a:ext cx="1965960" cy="1677670"/>
          </a:xfrm>
          <a:prstGeom prst="rect">
            <a:avLst/>
          </a:prstGeom>
          <a:noFill/>
        </p:spPr>
        <p:txBody>
          <a:bodyPr wrap="square" rtlCol="0" anchor="t">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chemeClr val="bg1"/>
                </a:solidFill>
                <a:effectLst/>
                <a:uLnTx/>
                <a:uFillTx/>
                <a:latin typeface="Times New Roman" panose="02020603050405020304" charset="0"/>
                <a:ea typeface="+mn-ea"/>
                <a:cs typeface="Times New Roman" panose="02020603050405020304" charset="0"/>
                <a:sym typeface="+mn-ea"/>
              </a:rPr>
              <a:t>Importing Libraries:</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200" b="1" noProof="0" dirty="0">
              <a:ln>
                <a:noFill/>
              </a:ln>
              <a:solidFill>
                <a:schemeClr val="bg1"/>
              </a:solidFill>
              <a:effectLst/>
              <a:uLnTx/>
              <a:uFillTx/>
              <a:latin typeface="Times New Roman" panose="02020603050405020304" charset="0"/>
              <a:ea typeface="+mn-ea"/>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noProof="0" dirty="0">
                <a:ln>
                  <a:noFill/>
                </a:ln>
                <a:solidFill>
                  <a:schemeClr val="lt1"/>
                </a:solidFill>
                <a:effectLst/>
                <a:uLnTx/>
                <a:uFillTx/>
                <a:latin typeface="Times New Roman" panose="02020603050405020304" charset="0"/>
                <a:ea typeface="+mn-ea"/>
                <a:cs typeface="Times New Roman" panose="02020603050405020304" charset="0"/>
                <a:sym typeface="+mn-ea"/>
              </a:rPr>
              <a:t>The code starts by importing necessary libraries for data manipulation, visualization, preprocessing, and machine learning model building.</a:t>
            </a:r>
          </a:p>
        </p:txBody>
      </p:sp>
      <p:sp>
        <p:nvSpPr>
          <p:cNvPr id="3" name="Text Box 2"/>
          <p:cNvSpPr txBox="1"/>
          <p:nvPr/>
        </p:nvSpPr>
        <p:spPr>
          <a:xfrm>
            <a:off x="3277870" y="3225800"/>
            <a:ext cx="1867535" cy="1355725"/>
          </a:xfrm>
          <a:prstGeom prst="rect">
            <a:avLst/>
          </a:prstGeom>
          <a:noFill/>
        </p:spPr>
        <p:txBody>
          <a:bodyPr wrap="square" rtlCol="0" anchor="t">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b="1" noProof="0">
                <a:ln>
                  <a:noFill/>
                </a:ln>
                <a:solidFill>
                  <a:schemeClr val="bg1"/>
                </a:solidFill>
                <a:effectLst/>
                <a:uLnTx/>
                <a:uFillTx/>
                <a:latin typeface="Times New Roman" panose="02020603050405020304" charset="0"/>
                <a:ea typeface="+mn-ea"/>
                <a:cs typeface="Times New Roman" panose="02020603050405020304" charset="0"/>
                <a:sym typeface="+mn-ea"/>
              </a:rPr>
              <a:t>Feature Engineering:</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z="1200" noProof="0">
              <a:ln>
                <a:noFill/>
              </a:ln>
              <a:effectLst/>
              <a:uLnTx/>
              <a:uFillTx/>
              <a:latin typeface="Times New Roman" panose="02020603050405020304" charset="0"/>
              <a:ea typeface="+mn-ea"/>
              <a:cs typeface="Times New Roman" panose="02020603050405020304" charset="0"/>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200" noProof="0">
                <a:ln>
                  <a:noFill/>
                </a:ln>
                <a:solidFill>
                  <a:schemeClr val="lt1"/>
                </a:solidFill>
                <a:effectLst/>
                <a:uLnTx/>
                <a:uFillTx/>
                <a:latin typeface="Times New Roman" panose="02020603050405020304" charset="0"/>
                <a:ea typeface="+mn-ea"/>
                <a:cs typeface="Times New Roman" panose="02020603050405020304" charset="0"/>
                <a:sym typeface="+mn-ea"/>
              </a:rPr>
              <a:t>The code creates new categorical features like 'NewBMI', 'NewInsulinScore', and 'NewGlucose' based on the values of existing features.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BF639-9897-7AC5-9AE9-B87BE1DE79F3}"/>
              </a:ext>
            </a:extLst>
          </p:cNvPr>
          <p:cNvSpPr>
            <a:spLocks noGrp="1"/>
          </p:cNvSpPr>
          <p:nvPr>
            <p:ph type="title"/>
          </p:nvPr>
        </p:nvSpPr>
        <p:spPr>
          <a:xfrm>
            <a:off x="1468814" y="503852"/>
            <a:ext cx="9808773" cy="1427585"/>
          </a:xfrm>
        </p:spPr>
        <p:txBody>
          <a:bodyPr/>
          <a:lstStyle/>
          <a:p>
            <a:r>
              <a:rPr lang="en-IN" altLang="zh-CN" sz="3600" b="1" dirty="0">
                <a:latin typeface="Microsoft YaHei" panose="020B0503020204020204" pitchFamily="34" charset="-122"/>
                <a:ea typeface="Microsoft YaHei" panose="020B0503020204020204" pitchFamily="34" charset="-122"/>
              </a:rPr>
              <a:t>CONCLUSION</a:t>
            </a:r>
            <a:endParaRPr lang="en-ZA" dirty="0"/>
          </a:p>
        </p:txBody>
      </p:sp>
      <p:sp>
        <p:nvSpPr>
          <p:cNvPr id="2" name="Slide Number Placeholder 1">
            <a:extLst>
              <a:ext uri="{FF2B5EF4-FFF2-40B4-BE49-F238E27FC236}">
                <a16:creationId xmlns:a16="http://schemas.microsoft.com/office/drawing/2014/main" id="{D444EDC2-BFBF-920F-CB70-9AF732466054}"/>
              </a:ext>
            </a:extLst>
          </p:cNvPr>
          <p:cNvSpPr>
            <a:spLocks noGrp="1"/>
          </p:cNvSpPr>
          <p:nvPr>
            <p:ph type="sldNum" sz="quarter" idx="15"/>
          </p:nvPr>
        </p:nvSpPr>
        <p:spPr/>
        <p:txBody>
          <a:bodyPr/>
          <a:lstStyle/>
          <a:p>
            <a:fld id="{18D65601-5AE2-46FC-B138-694DDD2B510D}" type="slidenum">
              <a:rPr lang="en-US" smtClean="0"/>
              <a:pPr/>
              <a:t>14</a:t>
            </a:fld>
            <a:endParaRPr lang="en-US" dirty="0"/>
          </a:p>
        </p:txBody>
      </p:sp>
      <p:sp>
        <p:nvSpPr>
          <p:cNvPr id="9" name="AutoShape 6" descr="Everything about Random Forest. Random Forest is one of the most… | by  Abhishek Jain | Medium">
            <a:extLst>
              <a:ext uri="{FF2B5EF4-FFF2-40B4-BE49-F238E27FC236}">
                <a16:creationId xmlns:a16="http://schemas.microsoft.com/office/drawing/2014/main" id="{8F6C3DB8-CC0B-1628-3DEC-38D9892B1D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808AAE8D-9DD4-07C1-1B07-73E1CDFBF18A}"/>
              </a:ext>
            </a:extLst>
          </p:cNvPr>
          <p:cNvSpPr>
            <a:spLocks noChangeArrowheads="1"/>
          </p:cNvSpPr>
          <p:nvPr/>
        </p:nvSpPr>
        <p:spPr bwMode="auto">
          <a:xfrm>
            <a:off x="1381119" y="1688574"/>
            <a:ext cx="75819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In conclusion, the potential of data science and machine learning in predicting diabetes is significant, as techniques such as the Random Forest algorithm, combined with data preprocessing and feature selection, can improve prediction accuracy.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After optimizing the hyperparameters of the Random Forest model, it emerged as the model with the lowest Cross Validation Score value, indicating that it performed better compared to other models in this case.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This highlights the effectiveness of Random Forest in predicting diabetes, demonstrating its potential to enhance diagnostic accuracy when applied correctly</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66902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A5989-50FE-0978-C0EC-0C56D8F117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63926A-89AC-CA72-7845-875FF9870730}"/>
              </a:ext>
            </a:extLst>
          </p:cNvPr>
          <p:cNvSpPr>
            <a:spLocks noGrp="1"/>
          </p:cNvSpPr>
          <p:nvPr>
            <p:ph type="title"/>
          </p:nvPr>
        </p:nvSpPr>
        <p:spPr>
          <a:xfrm>
            <a:off x="4377114" y="2383452"/>
            <a:ext cx="9808773" cy="1427585"/>
          </a:xfrm>
        </p:spPr>
        <p:txBody>
          <a:bodyPr/>
          <a:lstStyle/>
          <a:p>
            <a:r>
              <a:rPr lang="en-ZA" dirty="0"/>
              <a:t>THANK YOU </a:t>
            </a:r>
          </a:p>
        </p:txBody>
      </p:sp>
      <p:sp>
        <p:nvSpPr>
          <p:cNvPr id="2" name="Slide Number Placeholder 1">
            <a:extLst>
              <a:ext uri="{FF2B5EF4-FFF2-40B4-BE49-F238E27FC236}">
                <a16:creationId xmlns:a16="http://schemas.microsoft.com/office/drawing/2014/main" id="{872C1B10-D4E8-DC5C-BCA5-75F6E5F0C444}"/>
              </a:ext>
            </a:extLst>
          </p:cNvPr>
          <p:cNvSpPr>
            <a:spLocks noGrp="1"/>
          </p:cNvSpPr>
          <p:nvPr>
            <p:ph type="sldNum" sz="quarter" idx="15"/>
          </p:nvPr>
        </p:nvSpPr>
        <p:spPr/>
        <p:txBody>
          <a:bodyPr/>
          <a:lstStyle/>
          <a:p>
            <a:fld id="{18D65601-5AE2-46FC-B138-694DDD2B510D}" type="slidenum">
              <a:rPr lang="en-US" smtClean="0"/>
              <a:pPr/>
              <a:t>15</a:t>
            </a:fld>
            <a:endParaRPr lang="en-US" dirty="0"/>
          </a:p>
        </p:txBody>
      </p:sp>
      <p:sp>
        <p:nvSpPr>
          <p:cNvPr id="9" name="AutoShape 6" descr="Everything about Random Forest. Random Forest is one of the most… | by  Abhishek Jain | Medium">
            <a:extLst>
              <a:ext uri="{FF2B5EF4-FFF2-40B4-BE49-F238E27FC236}">
                <a16:creationId xmlns:a16="http://schemas.microsoft.com/office/drawing/2014/main" id="{8C7F0B4C-B75B-13FB-5636-A249728009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3057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761-0B88-A5E8-0B78-C39173D05F4D}"/>
              </a:ext>
            </a:extLst>
          </p:cNvPr>
          <p:cNvSpPr>
            <a:spLocks noGrp="1"/>
          </p:cNvSpPr>
          <p:nvPr>
            <p:ph type="title"/>
          </p:nvPr>
        </p:nvSpPr>
        <p:spPr>
          <a:xfrm>
            <a:off x="1455583" y="737115"/>
            <a:ext cx="4640418" cy="5407091"/>
          </a:xfrm>
        </p:spPr>
        <p:txBody>
          <a:bodyPr/>
          <a:lstStyle/>
          <a:p>
            <a:r>
              <a:rPr lang="en-US" dirty="0"/>
              <a:t>Agenda</a:t>
            </a:r>
          </a:p>
        </p:txBody>
      </p:sp>
      <p:sp>
        <p:nvSpPr>
          <p:cNvPr id="3" name="Content Placeholder 2">
            <a:extLst>
              <a:ext uri="{FF2B5EF4-FFF2-40B4-BE49-F238E27FC236}">
                <a16:creationId xmlns:a16="http://schemas.microsoft.com/office/drawing/2014/main" id="{02BA04E6-CD61-B962-4287-DEC1993C32D6}"/>
              </a:ext>
            </a:extLst>
          </p:cNvPr>
          <p:cNvSpPr>
            <a:spLocks noGrp="1"/>
          </p:cNvSpPr>
          <p:nvPr>
            <p:ph sz="quarter" idx="12"/>
          </p:nvPr>
        </p:nvSpPr>
        <p:spPr>
          <a:xfrm>
            <a:off x="6388461" y="737115"/>
            <a:ext cx="4449712" cy="5407091"/>
          </a:xfrm>
        </p:spPr>
        <p:txBody>
          <a:bodyPr/>
          <a:lstStyle/>
          <a:p>
            <a:r>
              <a:rPr lang="en-US" altLang="zh-CN" b="1" dirty="0">
                <a:latin typeface="Microsoft YaHei" panose="020B0503020204020204" pitchFamily="34" charset="-122"/>
                <a:ea typeface="Microsoft YaHei" panose="020B0503020204020204" pitchFamily="34" charset="-122"/>
              </a:rPr>
              <a:t>ABSTRACT</a:t>
            </a:r>
          </a:p>
          <a:p>
            <a:r>
              <a:rPr lang="en-US" altLang="zh-CN" b="1" dirty="0">
                <a:latin typeface="Microsoft YaHei" panose="020B0503020204020204" pitchFamily="34" charset="-122"/>
                <a:ea typeface="Microsoft YaHei" panose="020B0503020204020204" pitchFamily="34" charset="-122"/>
              </a:rPr>
              <a:t>INTRODUCTION</a:t>
            </a:r>
          </a:p>
          <a:p>
            <a:r>
              <a:rPr lang="en-US" altLang="zh-CN" b="1" dirty="0">
                <a:latin typeface="Microsoft YaHei" panose="020B0503020204020204" pitchFamily="34" charset="-122"/>
                <a:ea typeface="Microsoft YaHei" panose="020B0503020204020204" pitchFamily="34" charset="-122"/>
              </a:rPr>
              <a:t> DATA UNDERSTANDING</a:t>
            </a:r>
          </a:p>
          <a:p>
            <a:r>
              <a:rPr lang="en-US" altLang="zh-CN" b="1" dirty="0">
                <a:latin typeface="Microsoft YaHei" panose="020B0503020204020204" pitchFamily="34" charset="-122"/>
                <a:ea typeface="Microsoft YaHei" panose="020B0503020204020204" pitchFamily="34" charset="-122"/>
              </a:rPr>
              <a:t>EXISTING METHOD</a:t>
            </a:r>
          </a:p>
          <a:p>
            <a:r>
              <a:rPr lang="en-US" altLang="zh-CN" b="1" dirty="0">
                <a:latin typeface="Microsoft YaHei" panose="020B0503020204020204" pitchFamily="34" charset="-122"/>
                <a:ea typeface="Microsoft YaHei" panose="020B0503020204020204" pitchFamily="34" charset="-122"/>
              </a:rPr>
              <a:t>PROPOSED SYSTEM</a:t>
            </a:r>
          </a:p>
          <a:p>
            <a:r>
              <a:rPr lang="en-US" altLang="zh-CN" b="1" dirty="0">
                <a:latin typeface="Microsoft YaHei" panose="020B0503020204020204" pitchFamily="34" charset="-122"/>
                <a:ea typeface="Microsoft YaHei" panose="020B0503020204020204" pitchFamily="34" charset="-122"/>
              </a:rPr>
              <a:t>METHODOLOGY</a:t>
            </a:r>
          </a:p>
          <a:p>
            <a:r>
              <a:rPr lang="en-US" altLang="zh-CN" b="1" dirty="0">
                <a:latin typeface="Microsoft YaHei" panose="020B0503020204020204" pitchFamily="34" charset="-122"/>
                <a:ea typeface="Microsoft YaHei" panose="020B0503020204020204" pitchFamily="34" charset="-122"/>
              </a:rPr>
              <a:t>IMPLEMENTATION</a:t>
            </a:r>
          </a:p>
          <a:p>
            <a:r>
              <a:rPr lang="en-US" altLang="zh-CN" b="1" dirty="0">
                <a:latin typeface="Microsoft YaHei" panose="020B0503020204020204" pitchFamily="34" charset="-122"/>
                <a:ea typeface="Microsoft YaHei" panose="020B0503020204020204" pitchFamily="34" charset="-122"/>
              </a:rPr>
              <a:t>CONCLUSION</a:t>
            </a:r>
            <a:endParaRPr lang="en-IN" altLang="zh-CN" sz="2000" b="1" dirty="0">
              <a:latin typeface="Microsoft YaHei" panose="020B0503020204020204" pitchFamily="34" charset="-122"/>
              <a:ea typeface="Microsoft YaHei" panose="020B0503020204020204" pitchFamily="34" charset="-122"/>
            </a:endParaRPr>
          </a:p>
          <a:p>
            <a:endParaRPr lang="en-US" dirty="0"/>
          </a:p>
        </p:txBody>
      </p:sp>
      <p:sp>
        <p:nvSpPr>
          <p:cNvPr id="4" name="Slide Number Placeholder 3">
            <a:extLst>
              <a:ext uri="{FF2B5EF4-FFF2-40B4-BE49-F238E27FC236}">
                <a16:creationId xmlns:a16="http://schemas.microsoft.com/office/drawing/2014/main" id="{2CD4601E-33F5-5714-867D-A0B584DA7C11}"/>
              </a:ext>
            </a:extLst>
          </p:cNvPr>
          <p:cNvSpPr>
            <a:spLocks noGrp="1"/>
          </p:cNvSpPr>
          <p:nvPr>
            <p:ph type="sldNum" sz="quarter" idx="15"/>
          </p:nvPr>
        </p:nvSpPr>
        <p:spPr/>
        <p:txBody>
          <a:bodyPr/>
          <a:lstStyle/>
          <a:p>
            <a:fld id="{18D65601-5AE2-46FC-B138-694DDD2B510D}" type="slidenum">
              <a:rPr lang="en-US" smtClean="0"/>
              <a:pPr/>
              <a:t>2</a:t>
            </a:fld>
            <a:endParaRPr lang="en-US" dirty="0"/>
          </a:p>
        </p:txBody>
      </p:sp>
    </p:spTree>
    <p:extLst>
      <p:ext uri="{BB962C8B-B14F-4D97-AF65-F5344CB8AC3E}">
        <p14:creationId xmlns:p14="http://schemas.microsoft.com/office/powerpoint/2010/main" val="160745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9C9467-84B7-7374-0D66-0C12F40DE07C}"/>
              </a:ext>
            </a:extLst>
          </p:cNvPr>
          <p:cNvSpPr>
            <a:spLocks noGrp="1"/>
          </p:cNvSpPr>
          <p:nvPr>
            <p:ph type="title"/>
          </p:nvPr>
        </p:nvSpPr>
        <p:spPr/>
        <p:txBody>
          <a:bodyPr/>
          <a:lstStyle/>
          <a:p>
            <a:r>
              <a:rPr lang="en-IN" altLang="zh-CN" sz="3600" b="1" dirty="0">
                <a:solidFill>
                  <a:schemeClr val="bg1"/>
                </a:solidFill>
                <a:latin typeface="Microsoft YaHei" panose="020B0503020204020204" pitchFamily="34" charset="-122"/>
                <a:ea typeface="Microsoft YaHei" panose="020B0503020204020204" pitchFamily="34" charset="-122"/>
              </a:rPr>
              <a:t>                         </a:t>
            </a:r>
            <a:r>
              <a:rPr lang="en-IN" altLang="zh-CN" sz="3600" b="1" dirty="0">
                <a:latin typeface="Microsoft YaHei" panose="020B0503020204020204" pitchFamily="34" charset="-122"/>
                <a:ea typeface="Microsoft YaHei" panose="020B0503020204020204" pitchFamily="34" charset="-122"/>
              </a:rPr>
              <a:t>ABSTRACT</a:t>
            </a:r>
          </a:p>
        </p:txBody>
      </p:sp>
      <p:sp>
        <p:nvSpPr>
          <p:cNvPr id="8" name="Content Placeholder 7">
            <a:extLst>
              <a:ext uri="{FF2B5EF4-FFF2-40B4-BE49-F238E27FC236}">
                <a16:creationId xmlns:a16="http://schemas.microsoft.com/office/drawing/2014/main" id="{50D7650A-D90B-6753-2B3E-1948293CA504}"/>
              </a:ext>
            </a:extLst>
          </p:cNvPr>
          <p:cNvSpPr>
            <a:spLocks noGrp="1"/>
          </p:cNvSpPr>
          <p:nvPr>
            <p:ph sz="quarter" idx="12"/>
          </p:nvPr>
        </p:nvSpPr>
        <p:spPr>
          <a:xfrm>
            <a:off x="1450153" y="2108722"/>
            <a:ext cx="8552264" cy="4119463"/>
          </a:xfrm>
        </p:spPr>
        <p:txBody>
          <a:bodyPr>
            <a:normAutofit fontScale="92500" lnSpcReduction="10000"/>
          </a:bodyPr>
          <a:lstStyle/>
          <a:p>
            <a:pPr marL="0" indent="0" algn="just">
              <a:buNone/>
            </a:pPr>
            <a:r>
              <a:rPr kumimoji="0" lang="zh-CN" altLang="en-US" sz="24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rPr>
              <a:t>Diabetes is a sort of chronic illness that affects people of all ages more frequently.Early disease prediction can assist a person in making the required preparations and lifestyle changes to either avoid the disease from occurring or to control the disease (for those who already have the disease).Data science has an emerging topic called machine learning that studies how machines learn from experience. The goal of this study is to create a system that, by combining the findings of several machine learning approaches, can more accurately perform early diabetes prediction for a patient. K nearest neighbour, Logistic Regression, Random Forest, Support Vector Machine, and Decision Tree are some of the techniques employed. Each algorithm's accuracy is calculated along with the model's accuracy. The model for predicting diabetes is then chosen from those with good accuracy.</a:t>
            </a:r>
          </a:p>
          <a:p>
            <a:pPr marL="0" indent="0" algn="just">
              <a:buNone/>
            </a:pPr>
            <a:endParaRPr kumimoji="0" lang="zh-CN" altLang="en-US" sz="20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endParaRPr>
          </a:p>
          <a:p>
            <a:endParaRPr lang="en-US" dirty="0"/>
          </a:p>
        </p:txBody>
      </p:sp>
    </p:spTree>
    <p:extLst>
      <p:ext uri="{BB962C8B-B14F-4D97-AF65-F5344CB8AC3E}">
        <p14:creationId xmlns:p14="http://schemas.microsoft.com/office/powerpoint/2010/main" val="375211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FEFBF-60FD-0161-6F6E-89EE39389CEE}"/>
              </a:ext>
            </a:extLst>
          </p:cNvPr>
          <p:cNvSpPr>
            <a:spLocks noGrp="1"/>
          </p:cNvSpPr>
          <p:nvPr>
            <p:ph type="title"/>
          </p:nvPr>
        </p:nvSpPr>
        <p:spPr>
          <a:xfrm>
            <a:off x="6415473" y="251209"/>
            <a:ext cx="4490325" cy="856263"/>
          </a:xfrm>
        </p:spPr>
        <p:txBody>
          <a:bodyPr>
            <a:normAutofit fontScale="90000"/>
          </a:bodyPr>
          <a:lstStyle/>
          <a:p>
            <a:r>
              <a:rPr lang="en-IN" altLang="zh-CN" sz="3600" b="1" dirty="0">
                <a:latin typeface="Microsoft YaHei" panose="020B0503020204020204" pitchFamily="34" charset="-122"/>
                <a:ea typeface="Microsoft YaHei" panose="020B0503020204020204" pitchFamily="34" charset="-122"/>
              </a:rPr>
              <a:t>                                        INTRODUCTION</a:t>
            </a:r>
            <a:endParaRPr lang="en-ZA" dirty="0"/>
          </a:p>
        </p:txBody>
      </p:sp>
      <p:pic>
        <p:nvPicPr>
          <p:cNvPr id="10" name="Picture Placeholder 9" descr="A close-up of food and a glucometer&#10;&#10;Description automatically generated">
            <a:extLst>
              <a:ext uri="{FF2B5EF4-FFF2-40B4-BE49-F238E27FC236}">
                <a16:creationId xmlns:a16="http://schemas.microsoft.com/office/drawing/2014/main" id="{4AA44AD3-9154-B95A-91DA-17433FCF2C52}"/>
              </a:ext>
            </a:extLst>
          </p:cNvPr>
          <p:cNvPicPr>
            <a:picLocks noGrp="1" noChangeAspect="1"/>
          </p:cNvPicPr>
          <p:nvPr>
            <p:ph type="pic" sz="quarter" idx="12"/>
          </p:nvPr>
        </p:nvPicPr>
        <p:blipFill>
          <a:blip r:embed="rId2"/>
          <a:srcRect l="28623" r="28623"/>
          <a:stretch>
            <a:fillRect/>
          </a:stretch>
        </p:blipFill>
        <p:spPr>
          <a:xfrm>
            <a:off x="1331913" y="1670050"/>
            <a:ext cx="1793124" cy="2396619"/>
          </a:xfrm>
        </p:spPr>
      </p:pic>
      <p:sp>
        <p:nvSpPr>
          <p:cNvPr id="4" name="Content Placeholder 3">
            <a:extLst>
              <a:ext uri="{FF2B5EF4-FFF2-40B4-BE49-F238E27FC236}">
                <a16:creationId xmlns:a16="http://schemas.microsoft.com/office/drawing/2014/main" id="{EABC029F-31B3-3B6F-D570-551DF336DC6B}"/>
              </a:ext>
            </a:extLst>
          </p:cNvPr>
          <p:cNvSpPr>
            <a:spLocks noGrp="1"/>
          </p:cNvSpPr>
          <p:nvPr>
            <p:ph sz="quarter" idx="11"/>
          </p:nvPr>
        </p:nvSpPr>
        <p:spPr>
          <a:xfrm>
            <a:off x="3265714" y="1107472"/>
            <a:ext cx="8531051" cy="5499319"/>
          </a:xfrm>
        </p:spPr>
        <p:txBody>
          <a:bodyPr>
            <a:normAutofit lnSpcReduction="10000"/>
          </a:bodyPr>
          <a:lstStyle/>
          <a:p>
            <a:pPr marL="0" marR="0" lvl="0" indent="0" algn="just" defTabSz="914400" rtl="0" eaLnBrk="1" fontAlgn="auto" latinLnBrk="0" hangingPunct="1">
              <a:lnSpc>
                <a:spcPct val="110000"/>
              </a:lnSpc>
              <a:spcBef>
                <a:spcPts val="0"/>
              </a:spcBef>
              <a:spcAft>
                <a:spcPts val="0"/>
              </a:spcAft>
              <a:buClrTx/>
              <a:buSzTx/>
              <a:buFontTx/>
              <a:buNone/>
              <a:defRPr/>
            </a:pPr>
            <a:r>
              <a:rPr kumimoji="0" lang="zh-CN" altLang="en-US" sz="20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rPr>
              <a:t>Diabetes is a major health concern worldwide, affecting millions of people every year. By leveraging the power of data science and machine learning, we can develop more accurate and effective methods for predicting diabetes and improving patient outcomes</a:t>
            </a:r>
            <a:r>
              <a:rPr kumimoji="0" lang="en-IN" altLang="zh-CN" sz="20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rPr>
              <a:t>.</a:t>
            </a:r>
            <a:r>
              <a:rPr kumimoji="0" lang="zh-CN" altLang="en-US" sz="20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rPr>
              <a:t>Data science is an interdisciplinary field that involves the use of statistical and computational methods to extract insights from complex data sets. Machine learning, a subset of data science, is a type of artificial intelligence that allows computers to learn and make predictions based on patterns in data. By applying machine learning algorithms to large amounts of health data, researchers can identify risk factors for diabetes and develop predictive models that can help healthcare providers intervene early to prevent or manage the disease.</a:t>
            </a:r>
          </a:p>
          <a:p>
            <a:pPr marL="0" marR="0" lvl="0" indent="0" algn="just" defTabSz="914400" rtl="0" eaLnBrk="1" fontAlgn="auto" latinLnBrk="0" hangingPunct="1">
              <a:lnSpc>
                <a:spcPct val="110000"/>
              </a:lnSpc>
              <a:spcBef>
                <a:spcPts val="0"/>
              </a:spcBef>
              <a:spcAft>
                <a:spcPts val="0"/>
              </a:spcAft>
              <a:buClrTx/>
              <a:buSzTx/>
              <a:buFontTx/>
              <a:buNone/>
              <a:defRPr/>
            </a:pPr>
            <a:endParaRPr kumimoji="0" lang="zh-CN" altLang="en-US" sz="20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endParaRPr>
          </a:p>
          <a:p>
            <a:pPr marL="0" marR="0" lvl="0" indent="0" algn="just" defTabSz="914400" rtl="0" eaLnBrk="1" fontAlgn="auto" latinLnBrk="0" hangingPunct="1">
              <a:lnSpc>
                <a:spcPct val="110000"/>
              </a:lnSpc>
              <a:spcBef>
                <a:spcPts val="0"/>
              </a:spcBef>
              <a:spcAft>
                <a:spcPts val="0"/>
              </a:spcAft>
              <a:buClrTx/>
              <a:buSzTx/>
              <a:buFontTx/>
              <a:buNone/>
              <a:defRPr/>
            </a:pPr>
            <a:r>
              <a:rPr kumimoji="0" lang="zh-CN" altLang="en-US" sz="2000" b="0" i="0" u="none" strike="noStrike" kern="1200" cap="none" spc="0" normalizeH="0" baseline="0" noProof="0" dirty="0">
                <a:ln>
                  <a:noFill/>
                </a:ln>
                <a:effectLst/>
                <a:uLnTx/>
                <a:uFillTx/>
                <a:latin typeface="Times New Roman" panose="02020603050405020304" charset="0"/>
                <a:ea typeface="+mn-ea"/>
                <a:cs typeface="Times New Roman" panose="02020603050405020304" charset="0"/>
              </a:rPr>
              <a:t>For example, a recent study published in the journal Diabetes Care used machine learning algorithms to identify patients at high risk of developing diabetes, allowing healthcare providers to offer personalized interventions to prevent or delay the onset of the disease. Another study found that machine learning algorithms could accurately predict the onset of type 2 diabetes in patients with prediabetes, potentially allowing for earlier intervention and better outcomes.</a:t>
            </a:r>
          </a:p>
          <a:p>
            <a:endParaRPr lang="en-US" dirty="0"/>
          </a:p>
        </p:txBody>
      </p:sp>
    </p:spTree>
    <p:extLst>
      <p:ext uri="{BB962C8B-B14F-4D97-AF65-F5344CB8AC3E}">
        <p14:creationId xmlns:p14="http://schemas.microsoft.com/office/powerpoint/2010/main" val="342168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C60-AA38-5DEF-3160-0CAA68F3D28C}"/>
              </a:ext>
            </a:extLst>
          </p:cNvPr>
          <p:cNvSpPr>
            <a:spLocks noGrp="1"/>
          </p:cNvSpPr>
          <p:nvPr>
            <p:ph type="title"/>
          </p:nvPr>
        </p:nvSpPr>
        <p:spPr>
          <a:xfrm>
            <a:off x="1381119" y="503853"/>
            <a:ext cx="4026623" cy="469542"/>
          </a:xfrm>
        </p:spPr>
        <p:txBody>
          <a:bodyPr>
            <a:normAutofit fontScale="90000"/>
          </a:bodyPr>
          <a:lstStyle/>
          <a:p>
            <a:r>
              <a:rPr lang="en-IN" altLang="zh-CN" sz="2800" b="1">
                <a:latin typeface="Microsoft YaHei" panose="020B0503020204020204" pitchFamily="34" charset="-122"/>
                <a:ea typeface="Microsoft YaHei" panose="020B0503020204020204" pitchFamily="34" charset="-122"/>
              </a:rPr>
              <a:t>DATA UNDERSTANDING</a:t>
            </a:r>
            <a:endParaRPr lang="en-IN" altLang="zh-CN" sz="2800" b="1"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527C964F-E2D5-D8E7-C513-C47A7E409DF3}"/>
              </a:ext>
            </a:extLst>
          </p:cNvPr>
          <p:cNvSpPr>
            <a:spLocks noGrp="1"/>
          </p:cNvSpPr>
          <p:nvPr>
            <p:ph type="sldNum" sz="quarter" idx="15"/>
          </p:nvPr>
        </p:nvSpPr>
        <p:spPr/>
        <p:txBody>
          <a:bodyPr/>
          <a:lstStyle/>
          <a:p>
            <a:fld id="{18D65601-5AE2-46FC-B138-694DDD2B510D}" type="slidenum">
              <a:rPr lang="en-US" smtClean="0"/>
              <a:pPr/>
              <a:t>5</a:t>
            </a:fld>
            <a:endParaRPr lang="en-US" dirty="0"/>
          </a:p>
        </p:txBody>
      </p:sp>
      <p:grpSp>
        <p:nvGrpSpPr>
          <p:cNvPr id="5" name="组合 83">
            <a:extLst>
              <a:ext uri="{FF2B5EF4-FFF2-40B4-BE49-F238E27FC236}">
                <a16:creationId xmlns:a16="http://schemas.microsoft.com/office/drawing/2014/main" id="{0DC26174-AEB7-2110-935A-CF2598311C53}"/>
              </a:ext>
            </a:extLst>
          </p:cNvPr>
          <p:cNvGrpSpPr/>
          <p:nvPr/>
        </p:nvGrpSpPr>
        <p:grpSpPr>
          <a:xfrm>
            <a:off x="1142047" y="3122899"/>
            <a:ext cx="1805305" cy="1901825"/>
            <a:chOff x="7476729" y="2107332"/>
            <a:chExt cx="2041150" cy="1900681"/>
          </a:xfrm>
        </p:grpSpPr>
        <p:sp>
          <p:nvSpPr>
            <p:cNvPr id="7" name="TextBox 15">
              <a:extLst>
                <a:ext uri="{FF2B5EF4-FFF2-40B4-BE49-F238E27FC236}">
                  <a16:creationId xmlns:a16="http://schemas.microsoft.com/office/drawing/2014/main" id="{E0E7C748-B776-4275-CE73-D026F196E054}"/>
                </a:ext>
              </a:extLst>
            </p:cNvPr>
            <p:cNvSpPr txBox="1"/>
            <p:nvPr/>
          </p:nvSpPr>
          <p:spPr>
            <a:xfrm>
              <a:off x="7537038" y="2107332"/>
              <a:ext cx="1712326" cy="644772"/>
            </a:xfrm>
            <a:prstGeom prst="rect">
              <a:avLst/>
            </a:prstGeom>
            <a:noFill/>
            <a:ln w="9525">
              <a:noFill/>
            </a:ln>
          </p:spPr>
          <p:txBody>
            <a:bodyPr wrap="square" anchor="t" anchorCtr="0">
              <a:spAutoFit/>
            </a:bodyPr>
            <a:lstStyle/>
            <a:p>
              <a:r>
                <a:rPr lang="zh-CN" altLang="en-US" b="1" dirty="0">
                  <a:solidFill>
                    <a:srgbClr val="262626"/>
                  </a:solidFill>
                  <a:latin typeface="Microsoft YaHei" panose="020B0503020204020204" pitchFamily="34" charset="-122"/>
                  <a:ea typeface="Microsoft YaHei" panose="020B0503020204020204" pitchFamily="34" charset="-122"/>
                  <a:sym typeface="Gill Sans" pitchFamily="2" charset="0"/>
                </a:rPr>
                <a:t>Data</a:t>
              </a:r>
            </a:p>
            <a:p>
              <a:r>
                <a:rPr lang="zh-CN" altLang="en-US" b="1" dirty="0">
                  <a:solidFill>
                    <a:srgbClr val="262626"/>
                  </a:solidFill>
                  <a:latin typeface="Microsoft YaHei" panose="020B0503020204020204" pitchFamily="34" charset="-122"/>
                  <a:ea typeface="Microsoft YaHei" panose="020B0503020204020204" pitchFamily="34" charset="-122"/>
                  <a:sym typeface="Gill Sans" pitchFamily="2" charset="0"/>
                </a:rPr>
                <a:t>Collection:</a:t>
              </a:r>
            </a:p>
          </p:txBody>
        </p:sp>
        <p:sp>
          <p:nvSpPr>
            <p:cNvPr id="8" name="TextBox 16">
              <a:extLst>
                <a:ext uri="{FF2B5EF4-FFF2-40B4-BE49-F238E27FC236}">
                  <a16:creationId xmlns:a16="http://schemas.microsoft.com/office/drawing/2014/main" id="{22ACF658-5925-F29F-0AC5-BBD0022F472E}"/>
                </a:ext>
              </a:extLst>
            </p:cNvPr>
            <p:cNvSpPr txBox="1"/>
            <p:nvPr/>
          </p:nvSpPr>
          <p:spPr>
            <a:xfrm>
              <a:off x="7476729" y="2762892"/>
              <a:ext cx="2041150" cy="1245121"/>
            </a:xfrm>
            <a:prstGeom prst="rect">
              <a:avLst/>
            </a:prstGeom>
            <a:noFill/>
            <a:ln w="9525">
              <a:noFill/>
            </a:ln>
          </p:spPr>
          <p:txBody>
            <a:bodyPr wrap="square" anchor="t" anchorCtr="0">
              <a:noAutofit/>
            </a:bodyPr>
            <a:lstStyle/>
            <a:p>
              <a:pPr algn="just"/>
              <a:r>
                <a:rPr lang="zh-CN" altLang="zh-CN" sz="1200" dirty="0">
                  <a:solidFill>
                    <a:srgbClr val="262626"/>
                  </a:solidFill>
                  <a:latin typeface="Times New Roman" panose="02020603050405020304" charset="0"/>
                  <a:ea typeface="Microsoft YaHei" panose="020B0503020204020204" pitchFamily="34" charset="-122"/>
                  <a:cs typeface="Times New Roman" panose="02020603050405020304" charset="0"/>
                  <a:sym typeface="Gill Sans" pitchFamily="2" charset="0"/>
                </a:rPr>
                <a:t>This may include features such as age, gender, body mass index (BMI), blood pressure, glucose levels, insulin levels, family history, and other related variables.</a:t>
              </a:r>
            </a:p>
          </p:txBody>
        </p:sp>
      </p:grpSp>
      <p:pic>
        <p:nvPicPr>
          <p:cNvPr id="1026" name="Picture 2" descr="109,900+ Data Collection Stock Photos, Pictures &amp; Royalty ...">
            <a:extLst>
              <a:ext uri="{FF2B5EF4-FFF2-40B4-BE49-F238E27FC236}">
                <a16:creationId xmlns:a16="http://schemas.microsoft.com/office/drawing/2014/main" id="{5290531B-862F-8348-4610-75DCEDFC53A8}"/>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1315640" y="5118100"/>
            <a:ext cx="1458120" cy="145573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86">
            <a:extLst>
              <a:ext uri="{FF2B5EF4-FFF2-40B4-BE49-F238E27FC236}">
                <a16:creationId xmlns:a16="http://schemas.microsoft.com/office/drawing/2014/main" id="{D8122D06-5B12-D530-15D4-833791315819}"/>
              </a:ext>
            </a:extLst>
          </p:cNvPr>
          <p:cNvGrpSpPr/>
          <p:nvPr/>
        </p:nvGrpSpPr>
        <p:grpSpPr>
          <a:xfrm>
            <a:off x="2947352" y="2676493"/>
            <a:ext cx="1794510" cy="1725296"/>
            <a:chOff x="7013419" y="3689265"/>
            <a:chExt cx="2027455" cy="1724257"/>
          </a:xfrm>
        </p:grpSpPr>
        <p:sp>
          <p:nvSpPr>
            <p:cNvPr id="22" name="TextBox 15">
              <a:extLst>
                <a:ext uri="{FF2B5EF4-FFF2-40B4-BE49-F238E27FC236}">
                  <a16:creationId xmlns:a16="http://schemas.microsoft.com/office/drawing/2014/main" id="{CCDFC733-7E06-D7DC-2977-3792C596F9BB}"/>
                </a:ext>
              </a:extLst>
            </p:cNvPr>
            <p:cNvSpPr txBox="1"/>
            <p:nvPr/>
          </p:nvSpPr>
          <p:spPr>
            <a:xfrm>
              <a:off x="7066508" y="3689265"/>
              <a:ext cx="1861012" cy="644772"/>
            </a:xfrm>
            <a:prstGeom prst="rect">
              <a:avLst/>
            </a:prstGeom>
            <a:noFill/>
            <a:ln w="9525">
              <a:noFill/>
            </a:ln>
          </p:spPr>
          <p:txBody>
            <a:bodyPr wrap="square" anchor="t" anchorCtr="0">
              <a:spAutoFit/>
            </a:bodyPr>
            <a:lstStyle/>
            <a:p>
              <a:r>
                <a:rPr lang="zh-CN" altLang="en-US" b="1" dirty="0">
                  <a:solidFill>
                    <a:srgbClr val="FFC000"/>
                  </a:solidFill>
                  <a:latin typeface="Microsoft YaHei" panose="020B0503020204020204" pitchFamily="34" charset="-122"/>
                  <a:ea typeface="Microsoft YaHei" panose="020B0503020204020204" pitchFamily="34" charset="-122"/>
                  <a:sym typeface="Gill Sans"/>
                </a:rPr>
                <a:t>Data Exploration: </a:t>
              </a:r>
            </a:p>
          </p:txBody>
        </p:sp>
        <p:sp>
          <p:nvSpPr>
            <p:cNvPr id="31" name="TextBox 16">
              <a:extLst>
                <a:ext uri="{FF2B5EF4-FFF2-40B4-BE49-F238E27FC236}">
                  <a16:creationId xmlns:a16="http://schemas.microsoft.com/office/drawing/2014/main" id="{2D6806DA-1ACB-B0BB-953E-2B36705EA559}"/>
                </a:ext>
              </a:extLst>
            </p:cNvPr>
            <p:cNvSpPr txBox="1"/>
            <p:nvPr/>
          </p:nvSpPr>
          <p:spPr>
            <a:xfrm>
              <a:off x="7013419" y="4358153"/>
              <a:ext cx="2027455" cy="1055369"/>
            </a:xfrm>
            <a:prstGeom prst="rect">
              <a:avLst/>
            </a:prstGeom>
            <a:noFill/>
            <a:ln w="9525">
              <a:noFill/>
            </a:ln>
          </p:spPr>
          <p:txBody>
            <a:bodyPr wrap="square" anchor="t" anchorCtr="0">
              <a:noAutofit/>
            </a:bodyPr>
            <a:lstStyle/>
            <a:p>
              <a:pPr algn="just"/>
              <a:r>
                <a:rPr lang="en-IN" altLang="zh-CN" sz="1200" dirty="0">
                  <a:solidFill>
                    <a:srgbClr val="262626"/>
                  </a:solidFill>
                  <a:latin typeface="Times New Roman" panose="02020603050405020304" charset="0"/>
                  <a:ea typeface="Microsoft YaHei" panose="020B0503020204020204" pitchFamily="34" charset="-122"/>
                  <a:cs typeface="Times New Roman" panose="02020603050405020304" charset="0"/>
                  <a:sym typeface="Gill Sans" pitchFamily="2" charset="0"/>
                </a:rPr>
                <a:t>To i</a:t>
              </a:r>
              <a:r>
                <a:rPr lang="zh-CN" altLang="zh-CN" sz="1200" dirty="0">
                  <a:solidFill>
                    <a:srgbClr val="262626"/>
                  </a:solidFill>
                  <a:latin typeface="Times New Roman" panose="02020603050405020304" charset="0"/>
                  <a:ea typeface="Microsoft YaHei" panose="020B0503020204020204" pitchFamily="34" charset="-122"/>
                  <a:cs typeface="Times New Roman" panose="02020603050405020304" charset="0"/>
                  <a:sym typeface="Gill Sans" pitchFamily="2" charset="0"/>
                </a:rPr>
                <a:t>dentify the data types of each variable (e.g., numerical, categorical) and examine the summary statistics.</a:t>
              </a:r>
            </a:p>
          </p:txBody>
        </p:sp>
      </p:grpSp>
      <p:pic>
        <p:nvPicPr>
          <p:cNvPr id="1030" name="Picture 6" descr="41,600+ Data Exploration Stock Photos, Pictures &amp; Royalty ...">
            <a:extLst>
              <a:ext uri="{FF2B5EF4-FFF2-40B4-BE49-F238E27FC236}">
                <a16:creationId xmlns:a16="http://schemas.microsoft.com/office/drawing/2014/main" id="{91EDFFCF-97CC-40FC-E75A-2BAE44E0AB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846" y="4369403"/>
            <a:ext cx="1747521" cy="131064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89">
            <a:extLst>
              <a:ext uri="{FF2B5EF4-FFF2-40B4-BE49-F238E27FC236}">
                <a16:creationId xmlns:a16="http://schemas.microsoft.com/office/drawing/2014/main" id="{A822091C-5AA9-7D32-B74F-B665D9465E16}"/>
              </a:ext>
            </a:extLst>
          </p:cNvPr>
          <p:cNvGrpSpPr/>
          <p:nvPr/>
        </p:nvGrpSpPr>
        <p:grpSpPr>
          <a:xfrm>
            <a:off x="4752927" y="1819502"/>
            <a:ext cx="1811022" cy="1844041"/>
            <a:chOff x="7728770" y="1506982"/>
            <a:chExt cx="2047613" cy="1842932"/>
          </a:xfrm>
        </p:grpSpPr>
        <p:sp>
          <p:nvSpPr>
            <p:cNvPr id="35" name="TextBox 15">
              <a:extLst>
                <a:ext uri="{FF2B5EF4-FFF2-40B4-BE49-F238E27FC236}">
                  <a16:creationId xmlns:a16="http://schemas.microsoft.com/office/drawing/2014/main" id="{7DE519A9-0CCE-F13B-398A-A67424152BD8}"/>
                </a:ext>
              </a:extLst>
            </p:cNvPr>
            <p:cNvSpPr txBox="1"/>
            <p:nvPr/>
          </p:nvSpPr>
          <p:spPr>
            <a:xfrm>
              <a:off x="7728770" y="1506982"/>
              <a:ext cx="1944226" cy="644772"/>
            </a:xfrm>
            <a:prstGeom prst="rect">
              <a:avLst/>
            </a:prstGeom>
            <a:noFill/>
            <a:ln w="9525">
              <a:noFill/>
            </a:ln>
          </p:spPr>
          <p:txBody>
            <a:bodyPr wrap="square" anchor="t" anchorCtr="0">
              <a:spAutoFit/>
            </a:bodyPr>
            <a:lstStyle/>
            <a:p>
              <a:r>
                <a:rPr lang="zh-CN" altLang="en-US" b="1" dirty="0">
                  <a:solidFill>
                    <a:srgbClr val="262626"/>
                  </a:solidFill>
                  <a:latin typeface="Microsoft YaHei" panose="020B0503020204020204" pitchFamily="34" charset="-122"/>
                  <a:ea typeface="Microsoft YaHei" panose="020B0503020204020204" pitchFamily="34" charset="-122"/>
                  <a:sym typeface="Gill Sans" pitchFamily="2" charset="0"/>
                </a:rPr>
                <a:t>Data Visualization</a:t>
              </a:r>
            </a:p>
          </p:txBody>
        </p:sp>
        <p:sp>
          <p:nvSpPr>
            <p:cNvPr id="36" name="TextBox 16">
              <a:extLst>
                <a:ext uri="{FF2B5EF4-FFF2-40B4-BE49-F238E27FC236}">
                  <a16:creationId xmlns:a16="http://schemas.microsoft.com/office/drawing/2014/main" id="{A8D9BBDA-27BD-3C8F-49B9-45637B684778}"/>
                </a:ext>
              </a:extLst>
            </p:cNvPr>
            <p:cNvSpPr txBox="1"/>
            <p:nvPr/>
          </p:nvSpPr>
          <p:spPr>
            <a:xfrm>
              <a:off x="7742413" y="2151755"/>
              <a:ext cx="2033970" cy="1198159"/>
            </a:xfrm>
            <a:prstGeom prst="rect">
              <a:avLst/>
            </a:prstGeom>
            <a:noFill/>
            <a:ln w="9525">
              <a:noFill/>
            </a:ln>
          </p:spPr>
          <p:txBody>
            <a:bodyPr wrap="square" anchor="t" anchorCtr="0">
              <a:spAutoFit/>
            </a:bodyPr>
            <a:lstStyle/>
            <a:p>
              <a:pPr algn="just"/>
              <a:r>
                <a:rPr lang="zh-CN" altLang="zh-CN" sz="1200" dirty="0">
                  <a:solidFill>
                    <a:srgbClr val="262626"/>
                  </a:solidFill>
                  <a:latin typeface="Times New Roman" panose="02020603050405020304" charset="0"/>
                  <a:ea typeface="Microsoft YaHei" panose="020B0503020204020204" pitchFamily="34" charset="-122"/>
                  <a:cs typeface="Times New Roman" panose="02020603050405020304" charset="0"/>
                  <a:sym typeface="Gill Sans" pitchFamily="2" charset="0"/>
                </a:rPr>
                <a:t>Visualize the data using various plots and charts to gain insights into the relationships and distributions of the variables. </a:t>
              </a:r>
            </a:p>
          </p:txBody>
        </p:sp>
      </p:grpSp>
      <p:sp>
        <p:nvSpPr>
          <p:cNvPr id="37" name="AutoShape 8" descr="The Ultimate Guide to Data Visualization| The Beautiful Blog">
            <a:extLst>
              <a:ext uri="{FF2B5EF4-FFF2-40B4-BE49-F238E27FC236}">
                <a16:creationId xmlns:a16="http://schemas.microsoft.com/office/drawing/2014/main" id="{605ECE82-AFB1-E827-CADE-C550BCB9B3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AutoShape 10" descr="The Ultimate Guide to Data Visualization| The Beautiful Blog">
            <a:extLst>
              <a:ext uri="{FF2B5EF4-FFF2-40B4-BE49-F238E27FC236}">
                <a16:creationId xmlns:a16="http://schemas.microsoft.com/office/drawing/2014/main" id="{47EFCDAD-9139-C5B8-C409-5F955B28FEE7}"/>
              </a:ext>
            </a:extLst>
          </p:cNvPr>
          <p:cNvSpPr>
            <a:spLocks noChangeAspect="1" noChangeArrowheads="1"/>
          </p:cNvSpPr>
          <p:nvPr/>
        </p:nvSpPr>
        <p:spPr bwMode="auto">
          <a:xfrm>
            <a:off x="6095999" y="3428999"/>
            <a:ext cx="2002971" cy="20029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AutoShape 14" descr="The Ultimate Guide to Data Visualization| The Beautiful Blog">
            <a:extLst>
              <a:ext uri="{FF2B5EF4-FFF2-40B4-BE49-F238E27FC236}">
                <a16:creationId xmlns:a16="http://schemas.microsoft.com/office/drawing/2014/main" id="{7CB05AE6-4520-C728-5DF1-A3B06C3593A3}"/>
              </a:ext>
            </a:extLst>
          </p:cNvPr>
          <p:cNvSpPr>
            <a:spLocks noChangeAspect="1" noChangeArrowheads="1"/>
          </p:cNvSpPr>
          <p:nvPr/>
        </p:nvSpPr>
        <p:spPr bwMode="auto">
          <a:xfrm>
            <a:off x="6096000" y="3429000"/>
            <a:ext cx="2690446" cy="26904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7 Best Practices for Data Visualization ...">
            <a:extLst>
              <a:ext uri="{FF2B5EF4-FFF2-40B4-BE49-F238E27FC236}">
                <a16:creationId xmlns:a16="http://schemas.microsoft.com/office/drawing/2014/main" id="{50F10655-18F6-935B-B29A-DBFD1FE91D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766" y="3663543"/>
            <a:ext cx="1747521" cy="160972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组合 92">
            <a:extLst>
              <a:ext uri="{FF2B5EF4-FFF2-40B4-BE49-F238E27FC236}">
                <a16:creationId xmlns:a16="http://schemas.microsoft.com/office/drawing/2014/main" id="{02034584-7ECE-5458-C66C-8303024CCC00}"/>
              </a:ext>
            </a:extLst>
          </p:cNvPr>
          <p:cNvGrpSpPr/>
          <p:nvPr/>
        </p:nvGrpSpPr>
        <p:grpSpPr>
          <a:xfrm>
            <a:off x="6618287" y="997317"/>
            <a:ext cx="1813560" cy="1841501"/>
            <a:chOff x="6213432" y="3467151"/>
            <a:chExt cx="2050483" cy="1840392"/>
          </a:xfrm>
        </p:grpSpPr>
        <p:sp>
          <p:nvSpPr>
            <p:cNvPr id="42" name="TextBox 15">
              <a:extLst>
                <a:ext uri="{FF2B5EF4-FFF2-40B4-BE49-F238E27FC236}">
                  <a16:creationId xmlns:a16="http://schemas.microsoft.com/office/drawing/2014/main" id="{806CF3B3-9002-3CFE-ABBA-8DB546690B65}"/>
                </a:ext>
              </a:extLst>
            </p:cNvPr>
            <p:cNvSpPr txBox="1"/>
            <p:nvPr/>
          </p:nvSpPr>
          <p:spPr>
            <a:xfrm>
              <a:off x="6213432" y="3467151"/>
              <a:ext cx="2050483" cy="644772"/>
            </a:xfrm>
            <a:prstGeom prst="rect">
              <a:avLst/>
            </a:prstGeom>
            <a:noFill/>
            <a:ln w="9525">
              <a:noFill/>
            </a:ln>
          </p:spPr>
          <p:txBody>
            <a:bodyPr wrap="square" anchor="t" anchorCtr="0">
              <a:spAutoFit/>
            </a:bodyPr>
            <a:lstStyle/>
            <a:p>
              <a:r>
                <a:rPr lang="zh-CN" altLang="en-US" b="1" dirty="0">
                  <a:solidFill>
                    <a:srgbClr val="FFC000"/>
                  </a:solidFill>
                  <a:latin typeface="Microsoft YaHei" panose="020B0503020204020204" pitchFamily="34" charset="-122"/>
                  <a:ea typeface="Microsoft YaHei" panose="020B0503020204020204" pitchFamily="34" charset="-122"/>
                  <a:sym typeface="Gill Sans"/>
                </a:rPr>
                <a:t>Data </a:t>
              </a:r>
            </a:p>
            <a:p>
              <a:r>
                <a:rPr lang="zh-CN" altLang="en-US" b="1" dirty="0">
                  <a:solidFill>
                    <a:srgbClr val="FFC000"/>
                  </a:solidFill>
                  <a:latin typeface="Microsoft YaHei" panose="020B0503020204020204" pitchFamily="34" charset="-122"/>
                  <a:ea typeface="Microsoft YaHei" panose="020B0503020204020204" pitchFamily="34" charset="-122"/>
                  <a:sym typeface="Gill Sans"/>
                </a:rPr>
                <a:t>Cleaning</a:t>
              </a:r>
            </a:p>
          </p:txBody>
        </p:sp>
        <p:sp>
          <p:nvSpPr>
            <p:cNvPr id="43" name="TextBox 16">
              <a:extLst>
                <a:ext uri="{FF2B5EF4-FFF2-40B4-BE49-F238E27FC236}">
                  <a16:creationId xmlns:a16="http://schemas.microsoft.com/office/drawing/2014/main" id="{8984DCA1-718B-2217-49D4-1CA335BE3880}"/>
                </a:ext>
              </a:extLst>
            </p:cNvPr>
            <p:cNvSpPr txBox="1"/>
            <p:nvPr/>
          </p:nvSpPr>
          <p:spPr>
            <a:xfrm>
              <a:off x="6240448" y="4111923"/>
              <a:ext cx="1836532" cy="1195620"/>
            </a:xfrm>
            <a:prstGeom prst="rect">
              <a:avLst/>
            </a:prstGeom>
            <a:noFill/>
            <a:ln w="9525">
              <a:noFill/>
            </a:ln>
          </p:spPr>
          <p:txBody>
            <a:bodyPr wrap="square" anchor="t" anchorCtr="0">
              <a:noAutofit/>
            </a:bodyPr>
            <a:lstStyle/>
            <a:p>
              <a:pPr algn="just"/>
              <a:r>
                <a:rPr lang="zh-CN" altLang="zh-CN" sz="1200" dirty="0">
                  <a:solidFill>
                    <a:srgbClr val="262626"/>
                  </a:solidFill>
                  <a:latin typeface="Times New Roman" panose="02020603050405020304" charset="0"/>
                  <a:ea typeface="Microsoft YaHei" panose="020B0503020204020204" pitchFamily="34" charset="-122"/>
                  <a:cs typeface="Times New Roman" panose="02020603050405020304" charset="0"/>
                  <a:sym typeface="Gill Sans" pitchFamily="2" charset="0"/>
                </a:rPr>
                <a:t>This may involve imputing missing values, removing outliers, or normalizing/standardizing the data to prepare it for further analysis.</a:t>
              </a:r>
            </a:p>
          </p:txBody>
        </p:sp>
      </p:grpSp>
      <p:pic>
        <p:nvPicPr>
          <p:cNvPr id="1044" name="Picture 20" descr="The Art of Data Cleaning: Laying the Foundation for Accurate Insights 🧹📊">
            <a:extLst>
              <a:ext uri="{FF2B5EF4-FFF2-40B4-BE49-F238E27FC236}">
                <a16:creationId xmlns:a16="http://schemas.microsoft.com/office/drawing/2014/main" id="{370C48C6-02B8-15ED-C458-B84290803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059" y="3111675"/>
            <a:ext cx="1624330" cy="127981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15">
            <a:extLst>
              <a:ext uri="{FF2B5EF4-FFF2-40B4-BE49-F238E27FC236}">
                <a16:creationId xmlns:a16="http://schemas.microsoft.com/office/drawing/2014/main" id="{37FAE34B-208A-57D1-A2C5-3E1EF6D02CD4}"/>
              </a:ext>
            </a:extLst>
          </p:cNvPr>
          <p:cNvSpPr txBox="1"/>
          <p:nvPr/>
        </p:nvSpPr>
        <p:spPr>
          <a:xfrm>
            <a:off x="8351382" y="674737"/>
            <a:ext cx="1779905" cy="645160"/>
          </a:xfrm>
          <a:prstGeom prst="rect">
            <a:avLst/>
          </a:prstGeom>
          <a:noFill/>
          <a:ln w="9525">
            <a:noFill/>
          </a:ln>
        </p:spPr>
        <p:txBody>
          <a:bodyPr wrap="square" anchor="t" anchorCtr="0">
            <a:spAutoFit/>
          </a:bodyPr>
          <a:lstStyle/>
          <a:p>
            <a:r>
              <a:rPr lang="zh-CN" altLang="en-US" b="1" dirty="0">
                <a:solidFill>
                  <a:srgbClr val="262626"/>
                </a:solidFill>
                <a:latin typeface="Microsoft YaHei" panose="020B0503020204020204" pitchFamily="34" charset="-122"/>
                <a:ea typeface="Microsoft YaHei" panose="020B0503020204020204" pitchFamily="34" charset="-122"/>
                <a:sym typeface="Gill Sans" pitchFamily="2" charset="0"/>
              </a:rPr>
              <a:t>Feature Engineering</a:t>
            </a:r>
          </a:p>
        </p:txBody>
      </p:sp>
      <p:sp>
        <p:nvSpPr>
          <p:cNvPr id="46" name="Text Box 12">
            <a:extLst>
              <a:ext uri="{FF2B5EF4-FFF2-40B4-BE49-F238E27FC236}">
                <a16:creationId xmlns:a16="http://schemas.microsoft.com/office/drawing/2014/main" id="{A479AFF7-4EC2-FB8F-D917-4C7A57D52E09}"/>
              </a:ext>
            </a:extLst>
          </p:cNvPr>
          <p:cNvSpPr txBox="1"/>
          <p:nvPr/>
        </p:nvSpPr>
        <p:spPr>
          <a:xfrm>
            <a:off x="8351382" y="1305152"/>
            <a:ext cx="1630680" cy="1028700"/>
          </a:xfrm>
          <a:prstGeom prst="rect">
            <a:avLst/>
          </a:prstGeom>
          <a:noFill/>
        </p:spPr>
        <p:txBody>
          <a:bodyPr wrap="square" rtlCol="0">
            <a:noAutofit/>
          </a:bodyPr>
          <a:lstStyle/>
          <a:p>
            <a:pPr algn="just"/>
            <a:r>
              <a:rPr lang="en-US" sz="1400" dirty="0">
                <a:latin typeface="Times New Roman" panose="02020603050405020304" charset="0"/>
                <a:cs typeface="Times New Roman" panose="02020603050405020304" charset="0"/>
              </a:rPr>
              <a:t>Transform or create new features from the existing variables that can provide additional predictive power.</a:t>
            </a:r>
          </a:p>
        </p:txBody>
      </p:sp>
      <p:pic>
        <p:nvPicPr>
          <p:cNvPr id="1046" name="Picture 22" descr="What is Feature Engineering and its main goals? | SplashBI">
            <a:extLst>
              <a:ext uri="{FF2B5EF4-FFF2-40B4-BE49-F238E27FC236}">
                <a16:creationId xmlns:a16="http://schemas.microsoft.com/office/drawing/2014/main" id="{3942BBD7-C184-36C5-76D6-F6FB25EB7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2365" y="2744655"/>
            <a:ext cx="1624331" cy="1196339"/>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10">
            <a:extLst>
              <a:ext uri="{FF2B5EF4-FFF2-40B4-BE49-F238E27FC236}">
                <a16:creationId xmlns:a16="http://schemas.microsoft.com/office/drawing/2014/main" id="{41887F0C-8C72-3A4C-AF21-3A729051CE04}"/>
              </a:ext>
            </a:extLst>
          </p:cNvPr>
          <p:cNvSpPr txBox="1"/>
          <p:nvPr/>
        </p:nvSpPr>
        <p:spPr>
          <a:xfrm>
            <a:off x="10191330" y="146149"/>
            <a:ext cx="1878330" cy="645160"/>
          </a:xfrm>
          <a:prstGeom prst="rect">
            <a:avLst/>
          </a:prstGeom>
          <a:noFill/>
        </p:spPr>
        <p:txBody>
          <a:bodyPr wrap="square" rtlCol="0" anchor="t">
            <a:spAutoFit/>
          </a:bodyPr>
          <a:lstStyle/>
          <a:p>
            <a:r>
              <a:rPr lang="zh-CN" altLang="en-US" b="1" dirty="0">
                <a:solidFill>
                  <a:srgbClr val="FFC000"/>
                </a:solidFill>
                <a:latin typeface="Microsoft YaHei" panose="020B0503020204020204" pitchFamily="34" charset="-122"/>
                <a:ea typeface="Microsoft YaHei" panose="020B0503020204020204" pitchFamily="34" charset="-122"/>
                <a:sym typeface="Gill Sans"/>
              </a:rPr>
              <a:t>Data </a:t>
            </a:r>
          </a:p>
          <a:p>
            <a:r>
              <a:rPr lang="zh-CN" altLang="en-US" b="1" dirty="0">
                <a:solidFill>
                  <a:srgbClr val="FFC000"/>
                </a:solidFill>
                <a:latin typeface="Microsoft YaHei" panose="020B0503020204020204" pitchFamily="34" charset="-122"/>
                <a:ea typeface="Microsoft YaHei" panose="020B0503020204020204" pitchFamily="34" charset="-122"/>
                <a:sym typeface="Gill Sans"/>
              </a:rPr>
              <a:t>Splitting</a:t>
            </a:r>
          </a:p>
        </p:txBody>
      </p:sp>
      <p:sp>
        <p:nvSpPr>
          <p:cNvPr id="48" name="Text Box 14">
            <a:extLst>
              <a:ext uri="{FF2B5EF4-FFF2-40B4-BE49-F238E27FC236}">
                <a16:creationId xmlns:a16="http://schemas.microsoft.com/office/drawing/2014/main" id="{48F90C72-4B50-7815-C1BC-1152C3FC7B20}"/>
              </a:ext>
            </a:extLst>
          </p:cNvPr>
          <p:cNvSpPr txBox="1"/>
          <p:nvPr/>
        </p:nvSpPr>
        <p:spPr>
          <a:xfrm>
            <a:off x="10252522" y="780750"/>
            <a:ext cx="1733550" cy="1076325"/>
          </a:xfrm>
          <a:prstGeom prst="rect">
            <a:avLst/>
          </a:prstGeom>
          <a:noFill/>
        </p:spPr>
        <p:txBody>
          <a:bodyPr wrap="square" rtlCol="0">
            <a:spAutoFit/>
          </a:bodyPr>
          <a:lstStyle/>
          <a:p>
            <a:pPr algn="just"/>
            <a:r>
              <a:rPr lang="en-US" sz="1600" dirty="0">
                <a:latin typeface="Times New Roman" panose="02020603050405020304" charset="0"/>
                <a:cs typeface="Times New Roman" panose="02020603050405020304" charset="0"/>
              </a:rPr>
              <a:t>Split the data set into training, validation, and testing sets. </a:t>
            </a:r>
          </a:p>
        </p:txBody>
      </p:sp>
      <p:pic>
        <p:nvPicPr>
          <p:cNvPr id="1048" name="Picture 24" descr="Why do we need data splitting?">
            <a:extLst>
              <a:ext uri="{FF2B5EF4-FFF2-40B4-BE49-F238E27FC236}">
                <a16:creationId xmlns:a16="http://schemas.microsoft.com/office/drawing/2014/main" id="{7B9B1000-F97C-2EDE-5D05-9E42F9220A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8261" y="1848738"/>
            <a:ext cx="1733551" cy="128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15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E6B2A-6FC6-42AB-960E-62C9CA6A8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12A03-8C9F-62F3-846C-03307B4953B2}"/>
              </a:ext>
            </a:extLst>
          </p:cNvPr>
          <p:cNvSpPr>
            <a:spLocks noGrp="1"/>
          </p:cNvSpPr>
          <p:nvPr>
            <p:ph type="title"/>
          </p:nvPr>
        </p:nvSpPr>
        <p:spPr>
          <a:xfrm>
            <a:off x="0" y="623669"/>
            <a:ext cx="6327969" cy="697131"/>
          </a:xfrm>
        </p:spPr>
        <p:txBody>
          <a:bodyPr>
            <a:normAutofit fontScale="90000"/>
          </a:bodyPr>
          <a:lstStyle/>
          <a:p>
            <a:r>
              <a:rPr lang="en-IN" altLang="zh-CN" sz="4400" b="1" dirty="0">
                <a:latin typeface="Microsoft YaHei" panose="020B0503020204020204" pitchFamily="34" charset="-122"/>
                <a:ea typeface="Microsoft YaHei" panose="020B0503020204020204" pitchFamily="34" charset="-122"/>
              </a:rPr>
              <a:t>EXISTING METHODS</a:t>
            </a:r>
            <a:br>
              <a:rPr lang="en-IN" altLang="zh-CN" sz="4400" b="1" dirty="0">
                <a:latin typeface="Microsoft YaHei" panose="020B0503020204020204" pitchFamily="34" charset="-122"/>
                <a:ea typeface="Microsoft YaHei" panose="020B0503020204020204" pitchFamily="34" charset="-122"/>
              </a:rPr>
            </a:br>
            <a:endParaRPr lang="en-ZA" dirty="0"/>
          </a:p>
        </p:txBody>
      </p:sp>
      <p:sp>
        <p:nvSpPr>
          <p:cNvPr id="4" name="TextBox 10">
            <a:extLst>
              <a:ext uri="{FF2B5EF4-FFF2-40B4-BE49-F238E27FC236}">
                <a16:creationId xmlns:a16="http://schemas.microsoft.com/office/drawing/2014/main" id="{BA163AED-DCD1-5324-7234-3FE61DD3E2E9}"/>
              </a:ext>
            </a:extLst>
          </p:cNvPr>
          <p:cNvSpPr txBox="1"/>
          <p:nvPr/>
        </p:nvSpPr>
        <p:spPr>
          <a:xfrm>
            <a:off x="1038030" y="1151522"/>
            <a:ext cx="3889569" cy="338554"/>
          </a:xfrm>
          <a:prstGeom prst="rect">
            <a:avLst/>
          </a:prstGeom>
          <a:noFill/>
          <a:ln w="9525">
            <a:noFill/>
          </a:ln>
        </p:spPr>
        <p:txBody>
          <a:bodyPr wrap="square" anchor="t" anchorCtr="0">
            <a:spAutoFit/>
          </a:bodyPr>
          <a:lstStyle/>
          <a:p>
            <a:pPr algn="just"/>
            <a:r>
              <a:rPr lang="en-IN" altLang="en-US" sz="1600" b="1" dirty="0">
                <a:solidFill>
                  <a:srgbClr val="262626"/>
                </a:solidFill>
                <a:latin typeface="Microsoft YaHei" panose="020B0503020204020204" pitchFamily="34" charset="-122"/>
                <a:ea typeface="Microsoft YaHei" panose="020B0503020204020204" pitchFamily="34" charset="-122"/>
              </a:rPr>
              <a:t>RANDOM FOREST</a:t>
            </a:r>
          </a:p>
        </p:txBody>
      </p:sp>
      <p:sp>
        <p:nvSpPr>
          <p:cNvPr id="5" name="TextBox 11">
            <a:extLst>
              <a:ext uri="{FF2B5EF4-FFF2-40B4-BE49-F238E27FC236}">
                <a16:creationId xmlns:a16="http://schemas.microsoft.com/office/drawing/2014/main" id="{1D312621-68F6-B114-86E4-D18630BE55F5}"/>
              </a:ext>
            </a:extLst>
          </p:cNvPr>
          <p:cNvSpPr txBox="1"/>
          <p:nvPr/>
        </p:nvSpPr>
        <p:spPr>
          <a:xfrm>
            <a:off x="1038030" y="1490075"/>
            <a:ext cx="3254570" cy="2367696"/>
          </a:xfrm>
          <a:prstGeom prst="rect">
            <a:avLst/>
          </a:prstGeom>
          <a:noFill/>
          <a:ln w="9525">
            <a:noFill/>
          </a:ln>
        </p:spPr>
        <p:txBody>
          <a:bodyPr wrap="square" anchor="t" anchorCtr="0">
            <a:noAutofit/>
          </a:bodyPr>
          <a:lstStyle/>
          <a:p>
            <a:pPr algn="just"/>
            <a:r>
              <a:rPr lang="zh-CN" altLang="zh-CN" sz="1600" dirty="0">
                <a:solidFill>
                  <a:schemeClr val="bg1"/>
                </a:solidFill>
                <a:latin typeface="Times New Roman" panose="02020603050405020304" charset="0"/>
                <a:ea typeface="Microsoft YaHei" panose="020B0503020204020204" pitchFamily="34" charset="-122"/>
                <a:cs typeface="Times New Roman" panose="02020603050405020304" charset="0"/>
              </a:rPr>
              <a:t>Random Forest is a popular machine learning algorithm that can be used for diabetes prediction. It is an ensemble learning method that combines multiple decision trees to make predictions</a:t>
            </a:r>
            <a:r>
              <a:rPr lang="zh-CN" altLang="zh-CN" sz="1600" dirty="0">
                <a:solidFill>
                  <a:srgbClr val="000000"/>
                </a:solidFill>
                <a:latin typeface="Times New Roman" panose="02020603050405020304" charset="0"/>
                <a:ea typeface="Microsoft YaHei" panose="020B0503020204020204" pitchFamily="34" charset="-122"/>
                <a:cs typeface="Times New Roman" panose="02020603050405020304" charset="0"/>
              </a:rPr>
              <a:t>.</a:t>
            </a:r>
          </a:p>
        </p:txBody>
      </p:sp>
      <p:sp>
        <p:nvSpPr>
          <p:cNvPr id="3" name="TextBox 10">
            <a:extLst>
              <a:ext uri="{FF2B5EF4-FFF2-40B4-BE49-F238E27FC236}">
                <a16:creationId xmlns:a16="http://schemas.microsoft.com/office/drawing/2014/main" id="{2F9F7D8A-40EC-C269-278B-3B6D0DC0D24B}"/>
              </a:ext>
            </a:extLst>
          </p:cNvPr>
          <p:cNvSpPr txBox="1"/>
          <p:nvPr/>
        </p:nvSpPr>
        <p:spPr>
          <a:xfrm>
            <a:off x="7300114" y="1053110"/>
            <a:ext cx="1909763" cy="337185"/>
          </a:xfrm>
          <a:prstGeom prst="rect">
            <a:avLst/>
          </a:prstGeom>
          <a:noFill/>
          <a:ln w="9525">
            <a:noFill/>
          </a:ln>
        </p:spPr>
        <p:txBody>
          <a:bodyPr wrap="square" anchor="t" anchorCtr="0">
            <a:spAutoFit/>
          </a:bodyPr>
          <a:lstStyle/>
          <a:p>
            <a:pPr algn="ctr"/>
            <a:r>
              <a:rPr lang="en-IN" altLang="en-US" sz="1600" b="1" dirty="0">
                <a:solidFill>
                  <a:srgbClr val="262626"/>
                </a:solidFill>
                <a:latin typeface="Microsoft YaHei" panose="020B0503020204020204" pitchFamily="34" charset="-122"/>
                <a:ea typeface="Microsoft YaHei" panose="020B0503020204020204" pitchFamily="34" charset="-122"/>
              </a:rPr>
              <a:t>XG BOOST</a:t>
            </a:r>
          </a:p>
        </p:txBody>
      </p:sp>
      <p:sp>
        <p:nvSpPr>
          <p:cNvPr id="6" name="TextBox 11">
            <a:extLst>
              <a:ext uri="{FF2B5EF4-FFF2-40B4-BE49-F238E27FC236}">
                <a16:creationId xmlns:a16="http://schemas.microsoft.com/office/drawing/2014/main" id="{67B2A0B7-6833-2C76-1FDC-56EB26105A25}"/>
              </a:ext>
            </a:extLst>
          </p:cNvPr>
          <p:cNvSpPr txBox="1"/>
          <p:nvPr/>
        </p:nvSpPr>
        <p:spPr>
          <a:xfrm>
            <a:off x="7619997" y="1320799"/>
            <a:ext cx="3432371" cy="1815882"/>
          </a:xfrm>
          <a:prstGeom prst="rect">
            <a:avLst/>
          </a:prstGeom>
          <a:noFill/>
          <a:ln w="9525">
            <a:noFill/>
          </a:ln>
        </p:spPr>
        <p:txBody>
          <a:bodyPr wrap="square" anchor="t" anchorCtr="0">
            <a:spAutoFit/>
          </a:bodyPr>
          <a:lstStyle/>
          <a:p>
            <a:pPr algn="just"/>
            <a:r>
              <a:rPr lang="zh-CN" altLang="zh-CN" sz="1600" dirty="0">
                <a:solidFill>
                  <a:schemeClr val="bg1"/>
                </a:solidFill>
                <a:latin typeface="Times New Roman" panose="02020603050405020304" charset="0"/>
                <a:ea typeface="Microsoft YaHei" panose="020B0503020204020204" pitchFamily="34" charset="-122"/>
                <a:cs typeface="Times New Roman" panose="02020603050405020304" charset="0"/>
              </a:rPr>
              <a:t>XGBoost (Extreme Gradient Boosting) is another powerful machine learning algorithm that can be used for diabetes prediction. It is an ensemble learning method that combines multiple weak learners (decision trees) to create a strong predictive model.</a:t>
            </a:r>
          </a:p>
        </p:txBody>
      </p:sp>
      <p:sp>
        <p:nvSpPr>
          <p:cNvPr id="7" name="TextBox 10">
            <a:extLst>
              <a:ext uri="{FF2B5EF4-FFF2-40B4-BE49-F238E27FC236}">
                <a16:creationId xmlns:a16="http://schemas.microsoft.com/office/drawing/2014/main" id="{91A90899-DD29-3824-5837-3FC3C4F8F304}"/>
              </a:ext>
            </a:extLst>
          </p:cNvPr>
          <p:cNvSpPr txBox="1"/>
          <p:nvPr/>
        </p:nvSpPr>
        <p:spPr>
          <a:xfrm>
            <a:off x="786130" y="3196543"/>
            <a:ext cx="3025140" cy="337185"/>
          </a:xfrm>
          <a:prstGeom prst="rect">
            <a:avLst/>
          </a:prstGeom>
          <a:noFill/>
          <a:ln w="9525">
            <a:noFill/>
          </a:ln>
        </p:spPr>
        <p:txBody>
          <a:bodyPr wrap="square" anchor="t" anchorCtr="0">
            <a:spAutoFit/>
          </a:bodyPr>
          <a:lstStyle/>
          <a:p>
            <a:pPr algn="ctr"/>
            <a:r>
              <a:rPr lang="en-IN" altLang="en-US" sz="1600" b="1" dirty="0">
                <a:solidFill>
                  <a:srgbClr val="262626"/>
                </a:solidFill>
                <a:latin typeface="Microsoft YaHei" panose="020B0503020204020204" pitchFamily="34" charset="-122"/>
                <a:ea typeface="Microsoft YaHei" panose="020B0503020204020204" pitchFamily="34" charset="-122"/>
              </a:rPr>
              <a:t>LOGISTIC REGRESSION</a:t>
            </a:r>
          </a:p>
        </p:txBody>
      </p:sp>
      <p:sp>
        <p:nvSpPr>
          <p:cNvPr id="8" name="TextBox 11">
            <a:extLst>
              <a:ext uri="{FF2B5EF4-FFF2-40B4-BE49-F238E27FC236}">
                <a16:creationId xmlns:a16="http://schemas.microsoft.com/office/drawing/2014/main" id="{3C734860-6F44-61B9-DC6F-46317985614D}"/>
              </a:ext>
            </a:extLst>
          </p:cNvPr>
          <p:cNvSpPr txBox="1"/>
          <p:nvPr/>
        </p:nvSpPr>
        <p:spPr>
          <a:xfrm>
            <a:off x="1052195" y="3580641"/>
            <a:ext cx="3025140" cy="2308324"/>
          </a:xfrm>
          <a:prstGeom prst="rect">
            <a:avLst/>
          </a:prstGeom>
          <a:noFill/>
          <a:ln w="9525">
            <a:noFill/>
          </a:ln>
        </p:spPr>
        <p:txBody>
          <a:bodyPr wrap="square" anchor="t" anchorCtr="0">
            <a:spAutoFit/>
          </a:bodyPr>
          <a:lstStyle/>
          <a:p>
            <a:pPr algn="dist"/>
            <a:r>
              <a:rPr lang="zh-CN" altLang="zh-CN" sz="1600" dirty="0">
                <a:solidFill>
                  <a:schemeClr val="bg1"/>
                </a:solidFill>
                <a:latin typeface="Times New Roman" panose="02020603050405020304" charset="0"/>
                <a:ea typeface="Microsoft YaHei" panose="020B0503020204020204" pitchFamily="34" charset="-122"/>
                <a:cs typeface="Times New Roman" panose="02020603050405020304" charset="0"/>
              </a:rPr>
              <a:t>Logistic regression is a widely used machine learning algorithm for binary classification tasks, including diabetes prediction. It models the relationship between the input features and the probability of a binary outcome (in this case, the probability of having diabetes).</a:t>
            </a:r>
          </a:p>
        </p:txBody>
      </p:sp>
      <p:sp>
        <p:nvSpPr>
          <p:cNvPr id="9" name="TextBox 10">
            <a:extLst>
              <a:ext uri="{FF2B5EF4-FFF2-40B4-BE49-F238E27FC236}">
                <a16:creationId xmlns:a16="http://schemas.microsoft.com/office/drawing/2014/main" id="{375FF93F-8944-76E1-E36E-8A6835BD3CAA}"/>
              </a:ext>
            </a:extLst>
          </p:cNvPr>
          <p:cNvSpPr txBox="1"/>
          <p:nvPr/>
        </p:nvSpPr>
        <p:spPr>
          <a:xfrm>
            <a:off x="7619997" y="3270615"/>
            <a:ext cx="2511425" cy="338554"/>
          </a:xfrm>
          <a:prstGeom prst="rect">
            <a:avLst/>
          </a:prstGeom>
          <a:noFill/>
          <a:ln w="9525">
            <a:noFill/>
          </a:ln>
        </p:spPr>
        <p:txBody>
          <a:bodyPr wrap="square" anchor="t" anchorCtr="0">
            <a:spAutoFit/>
          </a:bodyPr>
          <a:lstStyle/>
          <a:p>
            <a:pPr algn="l"/>
            <a:r>
              <a:rPr lang="en-IN" altLang="en-US" sz="1600" b="1" dirty="0">
                <a:solidFill>
                  <a:srgbClr val="262626"/>
                </a:solidFill>
                <a:latin typeface="Microsoft YaHei" panose="020B0503020204020204" pitchFamily="34" charset="-122"/>
                <a:ea typeface="Microsoft YaHei" panose="020B0503020204020204" pitchFamily="34" charset="-122"/>
              </a:rPr>
              <a:t>DECISION TREE</a:t>
            </a:r>
          </a:p>
        </p:txBody>
      </p:sp>
      <p:sp>
        <p:nvSpPr>
          <p:cNvPr id="11" name="TextBox 10">
            <a:extLst>
              <a:ext uri="{FF2B5EF4-FFF2-40B4-BE49-F238E27FC236}">
                <a16:creationId xmlns:a16="http://schemas.microsoft.com/office/drawing/2014/main" id="{C0C0DBE7-2D29-A3EC-6156-EBBAE64B2668}"/>
              </a:ext>
            </a:extLst>
          </p:cNvPr>
          <p:cNvSpPr txBox="1"/>
          <p:nvPr/>
        </p:nvSpPr>
        <p:spPr>
          <a:xfrm rot="10800000" flipV="1">
            <a:off x="7635075" y="3694112"/>
            <a:ext cx="3149603" cy="1200329"/>
          </a:xfrm>
          <a:prstGeom prst="rect">
            <a:avLst/>
          </a:prstGeom>
          <a:noFill/>
        </p:spPr>
        <p:txBody>
          <a:bodyPr wrap="square">
            <a:spAutoFit/>
          </a:bodyPr>
          <a:lstStyle/>
          <a:p>
            <a:r>
              <a:rPr lang="en-US" dirty="0">
                <a:solidFill>
                  <a:schemeClr val="bg1"/>
                </a:solidFill>
              </a:rPr>
              <a:t>A popular machine learning algorithm used for classification and regression tasks.</a:t>
            </a:r>
          </a:p>
        </p:txBody>
      </p:sp>
      <p:pic>
        <p:nvPicPr>
          <p:cNvPr id="2050" name="Picture 2" descr="Top 7 Machine Learning Algorithms">
            <a:extLst>
              <a:ext uri="{FF2B5EF4-FFF2-40B4-BE49-F238E27FC236}">
                <a16:creationId xmlns:a16="http://schemas.microsoft.com/office/drawing/2014/main" id="{F3E19666-E9AF-755D-9E99-CD708BEF1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668" y="2133954"/>
            <a:ext cx="2849446" cy="279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89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9217" name="文本框 3"/>
          <p:cNvSpPr txBox="1"/>
          <p:nvPr/>
        </p:nvSpPr>
        <p:spPr>
          <a:xfrm>
            <a:off x="228600" y="190500"/>
            <a:ext cx="4777105" cy="829945"/>
          </a:xfrm>
          <a:prstGeom prst="rect">
            <a:avLst/>
          </a:prstGeom>
          <a:noFill/>
          <a:ln w="9525">
            <a:noFill/>
          </a:ln>
        </p:spPr>
        <p:txBody>
          <a:bodyPr wrap="square" anchor="t" anchorCtr="0">
            <a:spAutoFit/>
          </a:bodyPr>
          <a:lstStyle/>
          <a:p>
            <a:r>
              <a:rPr lang="en-IN" altLang="zh-CN" sz="2400" b="1" dirty="0">
                <a:latin typeface="Microsoft YaHei" panose="020B0503020204020204" pitchFamily="34" charset="-122"/>
                <a:ea typeface="Microsoft YaHei" panose="020B0503020204020204" pitchFamily="34" charset="-122"/>
                <a:sym typeface="+mn-ea"/>
              </a:rPr>
              <a:t>OTHER EXISTING METHODS</a:t>
            </a:r>
            <a:endParaRPr lang="en-IN" altLang="zh-CN" sz="2400" b="1" dirty="0">
              <a:latin typeface="Microsoft YaHei" panose="020B0503020204020204" pitchFamily="34" charset="-122"/>
              <a:ea typeface="Microsoft YaHei" panose="020B0503020204020204" pitchFamily="34" charset="-122"/>
            </a:endParaRPr>
          </a:p>
          <a:p>
            <a:endParaRPr lang="en-IN" altLang="zh-CN" sz="2400" b="1" dirty="0">
              <a:latin typeface="Microsoft YaHei" panose="020B0503020204020204" pitchFamily="34" charset="-122"/>
              <a:ea typeface="Microsoft YaHei" panose="020B0503020204020204" pitchFamily="34" charset="-122"/>
            </a:endParaRPr>
          </a:p>
        </p:txBody>
      </p:sp>
      <p:sp>
        <p:nvSpPr>
          <p:cNvPr id="5" name="矩形 4"/>
          <p:cNvSpPr/>
          <p:nvPr/>
        </p:nvSpPr>
        <p:spPr>
          <a:xfrm>
            <a:off x="0" y="195263"/>
            <a:ext cx="109538"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AutoShape 2"/>
          <p:cNvSpPr/>
          <p:nvPr/>
        </p:nvSpPr>
        <p:spPr bwMode="auto">
          <a:xfrm>
            <a:off x="3263900" y="1457325"/>
            <a:ext cx="1163638" cy="1320800"/>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FFC000"/>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7" name="AutoShape 3"/>
          <p:cNvSpPr/>
          <p:nvPr/>
        </p:nvSpPr>
        <p:spPr bwMode="auto">
          <a:xfrm>
            <a:off x="2941638" y="2816225"/>
            <a:ext cx="1849438" cy="660400"/>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chemeClr val="tx1">
              <a:lumMod val="75000"/>
              <a:lumOff val="25000"/>
            </a:schemeClr>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8" name="AutoShape 4"/>
          <p:cNvSpPr/>
          <p:nvPr/>
        </p:nvSpPr>
        <p:spPr bwMode="auto">
          <a:xfrm>
            <a:off x="2646363" y="3527425"/>
            <a:ext cx="2438400" cy="660400"/>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FFC000"/>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9" name="AutoShape 5"/>
          <p:cNvSpPr/>
          <p:nvPr/>
        </p:nvSpPr>
        <p:spPr bwMode="auto">
          <a:xfrm>
            <a:off x="2339975" y="4244975"/>
            <a:ext cx="3052763" cy="660400"/>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chemeClr val="tx1">
              <a:lumMod val="75000"/>
              <a:lumOff val="25000"/>
            </a:schemeClr>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10" name="AutoShape 6"/>
          <p:cNvSpPr/>
          <p:nvPr/>
        </p:nvSpPr>
        <p:spPr bwMode="auto">
          <a:xfrm>
            <a:off x="2033588" y="4943475"/>
            <a:ext cx="3663950" cy="660400"/>
          </a:xfrm>
          <a:custGeom>
            <a:avLst/>
            <a:gdLst>
              <a:gd name="T0" fmla="*/ 2147483647 w 21600"/>
              <a:gd name="T1" fmla="*/ 0 h 21600"/>
              <a:gd name="T2" fmla="*/ 2147483647 w 21600"/>
              <a:gd name="T3" fmla="*/ 80764474 h 21600"/>
              <a:gd name="T4" fmla="*/ 0 w 21600"/>
              <a:gd name="T5" fmla="*/ 80764474 h 21600"/>
              <a:gd name="T6" fmla="*/ 207283900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799" y="0"/>
                </a:moveTo>
                <a:lnTo>
                  <a:pt x="21600" y="21600"/>
                </a:lnTo>
                <a:lnTo>
                  <a:pt x="0" y="21600"/>
                </a:lnTo>
                <a:lnTo>
                  <a:pt x="1801" y="0"/>
                </a:lnTo>
                <a:lnTo>
                  <a:pt x="19799" y="0"/>
                </a:lnTo>
                <a:close/>
                <a:moveTo>
                  <a:pt x="19799" y="0"/>
                </a:moveTo>
              </a:path>
            </a:pathLst>
          </a:custGeom>
          <a:solidFill>
            <a:srgbClr val="FFC000"/>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11" name="AutoShape 7"/>
          <p:cNvSpPr/>
          <p:nvPr/>
        </p:nvSpPr>
        <p:spPr bwMode="auto">
          <a:xfrm>
            <a:off x="3673475" y="2181225"/>
            <a:ext cx="381000" cy="377825"/>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chemeClr val="tx1">
              <a:lumMod val="75000"/>
              <a:lumOff val="25000"/>
            </a:schemeClr>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grpSp>
        <p:nvGrpSpPr>
          <p:cNvPr id="9225" name="Group 8"/>
          <p:cNvGrpSpPr/>
          <p:nvPr/>
        </p:nvGrpSpPr>
        <p:grpSpPr>
          <a:xfrm>
            <a:off x="3675063" y="4392613"/>
            <a:ext cx="381000" cy="368300"/>
            <a:chOff x="0" y="0"/>
            <a:chExt cx="480" cy="463"/>
          </a:xfrm>
        </p:grpSpPr>
        <p:sp>
          <p:nvSpPr>
            <p:cNvPr id="13" name="AutoShape 9"/>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14" name="AutoShape 10"/>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grpSp>
      <p:sp>
        <p:nvSpPr>
          <p:cNvPr id="15" name="AutoShape 11"/>
          <p:cNvSpPr/>
          <p:nvPr/>
        </p:nvSpPr>
        <p:spPr bwMode="auto">
          <a:xfrm>
            <a:off x="3670300" y="3033713"/>
            <a:ext cx="381000" cy="260350"/>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16" name="AutoShape 12"/>
          <p:cNvSpPr/>
          <p:nvPr/>
        </p:nvSpPr>
        <p:spPr bwMode="auto">
          <a:xfrm>
            <a:off x="3675063" y="3709988"/>
            <a:ext cx="381000" cy="336550"/>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chemeClr val="tx1">
              <a:lumMod val="75000"/>
              <a:lumOff val="25000"/>
            </a:schemeClr>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17" name="AutoShape 13"/>
          <p:cNvSpPr/>
          <p:nvPr/>
        </p:nvSpPr>
        <p:spPr bwMode="auto">
          <a:xfrm>
            <a:off x="3656013" y="5048250"/>
            <a:ext cx="450850" cy="376238"/>
          </a:xfrm>
          <a:custGeom>
            <a:avLst/>
            <a:gdLst>
              <a:gd name="T0" fmla="*/ 37641800 w 21600"/>
              <a:gd name="T1" fmla="*/ 11419145 h 21579"/>
              <a:gd name="T2" fmla="*/ 36976087 w 21600"/>
              <a:gd name="T3" fmla="*/ 13007192 h 21579"/>
              <a:gd name="T4" fmla="*/ 35311824 w 21600"/>
              <a:gd name="T5" fmla="*/ 13896047 h 21579"/>
              <a:gd name="T6" fmla="*/ 35311824 w 21600"/>
              <a:gd name="T7" fmla="*/ 20198404 h 21579"/>
              <a:gd name="T8" fmla="*/ 34382990 w 21600"/>
              <a:gd name="T9" fmla="*/ 22043030 h 21579"/>
              <a:gd name="T10" fmla="*/ 32168064 w 21600"/>
              <a:gd name="T11" fmla="*/ 22810325 h 21579"/>
              <a:gd name="T12" fmla="*/ 28818624 w 21600"/>
              <a:gd name="T13" fmla="*/ 20554678 h 21579"/>
              <a:gd name="T14" fmla="*/ 24599628 w 21600"/>
              <a:gd name="T15" fmla="*/ 18549578 h 21579"/>
              <a:gd name="T16" fmla="*/ 19953619 w 21600"/>
              <a:gd name="T17" fmla="*/ 16985836 h 21579"/>
              <a:gd name="T18" fmla="*/ 15316376 w 21600"/>
              <a:gd name="T19" fmla="*/ 16133456 h 21579"/>
              <a:gd name="T20" fmla="*/ 13887391 w 21600"/>
              <a:gd name="T21" fmla="*/ 16815597 h 21579"/>
              <a:gd name="T22" fmla="*/ 13131048 w 21600"/>
              <a:gd name="T23" fmla="*/ 17882013 h 21579"/>
              <a:gd name="T24" fmla="*/ 13089219 w 21600"/>
              <a:gd name="T25" fmla="*/ 19088225 h 21579"/>
              <a:gd name="T26" fmla="*/ 13849027 w 21600"/>
              <a:gd name="T27" fmla="*/ 20198404 h 21579"/>
              <a:gd name="T28" fmla="*/ 13378515 w 21600"/>
              <a:gd name="T29" fmla="*/ 21489771 h 21579"/>
              <a:gd name="T30" fmla="*/ 13796761 w 21600"/>
              <a:gd name="T31" fmla="*/ 22624255 h 21579"/>
              <a:gd name="T32" fmla="*/ 14809254 w 21600"/>
              <a:gd name="T33" fmla="*/ 23673654 h 21579"/>
              <a:gd name="T34" fmla="*/ 16156335 w 21600"/>
              <a:gd name="T35" fmla="*/ 24673188 h 21579"/>
              <a:gd name="T36" fmla="*/ 14736074 w 21600"/>
              <a:gd name="T37" fmla="*/ 25794281 h 21579"/>
              <a:gd name="T38" fmla="*/ 12568195 w 21600"/>
              <a:gd name="T39" fmla="*/ 26229607 h 21579"/>
              <a:gd name="T40" fmla="*/ 10311399 w 21600"/>
              <a:gd name="T41" fmla="*/ 26050860 h 21579"/>
              <a:gd name="T42" fmla="*/ 8579175 w 21600"/>
              <a:gd name="T43" fmla="*/ 25305463 h 21579"/>
              <a:gd name="T44" fmla="*/ 7760130 w 21600"/>
              <a:gd name="T45" fmla="*/ 23171446 h 21579"/>
              <a:gd name="T46" fmla="*/ 7026456 w 21600"/>
              <a:gd name="T47" fmla="*/ 20943800 h 21579"/>
              <a:gd name="T48" fmla="*/ 6740667 w 21600"/>
              <a:gd name="T49" fmla="*/ 18581170 h 21579"/>
              <a:gd name="T50" fmla="*/ 7232093 w 21600"/>
              <a:gd name="T51" fmla="*/ 15994810 h 21579"/>
              <a:gd name="T52" fmla="*/ 3143802 w 21600"/>
              <a:gd name="T53" fmla="*/ 15994810 h 21579"/>
              <a:gd name="T54" fmla="*/ 930588 w 21600"/>
              <a:gd name="T55" fmla="*/ 15227550 h 21579"/>
              <a:gd name="T56" fmla="*/ 0 w 21600"/>
              <a:gd name="T57" fmla="*/ 13364687 h 21579"/>
              <a:gd name="T58" fmla="*/ 0 w 21600"/>
              <a:gd name="T59" fmla="*/ 9452926 h 21579"/>
              <a:gd name="T60" fmla="*/ 916645 w 21600"/>
              <a:gd name="T61" fmla="*/ 7593724 h 21579"/>
              <a:gd name="T62" fmla="*/ 3143802 w 21600"/>
              <a:gd name="T63" fmla="*/ 6815480 h 21579"/>
              <a:gd name="T64" fmla="*/ 13336686 w 21600"/>
              <a:gd name="T65" fmla="*/ 6815480 h 21579"/>
              <a:gd name="T66" fmla="*/ 18341663 w 21600"/>
              <a:gd name="T67" fmla="*/ 6245204 h 21579"/>
              <a:gd name="T68" fmla="*/ 23545307 w 21600"/>
              <a:gd name="T69" fmla="*/ 4710649 h 21579"/>
              <a:gd name="T70" fmla="*/ 28358548 w 21600"/>
              <a:gd name="T71" fmla="*/ 2519478 h 21579"/>
              <a:gd name="T72" fmla="*/ 32168064 w 21600"/>
              <a:gd name="T73" fmla="*/ 0 h 21579"/>
              <a:gd name="T74" fmla="*/ 34382990 w 21600"/>
              <a:gd name="T75" fmla="*/ 770922 h 21579"/>
              <a:gd name="T76" fmla="*/ 35311824 w 21600"/>
              <a:gd name="T77" fmla="*/ 2633785 h 21579"/>
              <a:gd name="T78" fmla="*/ 35311824 w 21600"/>
              <a:gd name="T79" fmla="*/ 8917905 h 21579"/>
              <a:gd name="T80" fmla="*/ 36976087 w 21600"/>
              <a:gd name="T81" fmla="*/ 9814047 h 21579"/>
              <a:gd name="T82" fmla="*/ 37641800 w 21600"/>
              <a:gd name="T83" fmla="*/ 11419145 h 21579"/>
              <a:gd name="T84" fmla="*/ 32168064 w 21600"/>
              <a:gd name="T85" fmla="*/ 3471588 h 21579"/>
              <a:gd name="T86" fmla="*/ 28776795 w 21600"/>
              <a:gd name="T87" fmla="*/ 5413468 h 21579"/>
              <a:gd name="T88" fmla="*/ 24885417 w 21600"/>
              <a:gd name="T89" fmla="*/ 7093957 h 21579"/>
              <a:gd name="T90" fmla="*/ 20699525 w 21600"/>
              <a:gd name="T91" fmla="*/ 8418138 h 21579"/>
              <a:gd name="T92" fmla="*/ 16480488 w 21600"/>
              <a:gd name="T93" fmla="*/ 9246212 h 21579"/>
              <a:gd name="T94" fmla="*/ 16480488 w 21600"/>
              <a:gd name="T95" fmla="*/ 13585976 h 21579"/>
              <a:gd name="T96" fmla="*/ 20699525 w 21600"/>
              <a:gd name="T97" fmla="*/ 14423780 h 21579"/>
              <a:gd name="T98" fmla="*/ 24885417 w 21600"/>
              <a:gd name="T99" fmla="*/ 15755283 h 21579"/>
              <a:gd name="T100" fmla="*/ 28797710 w 21600"/>
              <a:gd name="T101" fmla="*/ 17446687 h 21579"/>
              <a:gd name="T102" fmla="*/ 32168064 w 21600"/>
              <a:gd name="T103" fmla="*/ 19359415 h 21579"/>
              <a:gd name="T104" fmla="*/ 32168064 w 21600"/>
              <a:gd name="T105" fmla="*/ 3471588 h 21579"/>
              <a:gd name="T106" fmla="*/ 32168064 w 21600"/>
              <a:gd name="T107" fmla="*/ 347158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tx1">
              <a:lumMod val="75000"/>
              <a:lumOff val="25000"/>
            </a:schemeClr>
          </a:solidFill>
          <a:ln>
            <a:noFill/>
          </a:ln>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9231" name="AutoShape 15"/>
          <p:cNvSpPr/>
          <p:nvPr/>
        </p:nvSpPr>
        <p:spPr>
          <a:xfrm>
            <a:off x="6850063" y="2119313"/>
            <a:ext cx="2727325" cy="434975"/>
          </a:xfrm>
          <a:prstGeom prst="roundRect">
            <a:avLst>
              <a:gd name="adj" fmla="val 26315"/>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19" name="AutoShape 17"/>
          <p:cNvSpPr/>
          <p:nvPr/>
        </p:nvSpPr>
        <p:spPr bwMode="auto">
          <a:xfrm>
            <a:off x="6850063" y="2644775"/>
            <a:ext cx="2727325" cy="434975"/>
          </a:xfrm>
          <a:prstGeom prst="roundRect">
            <a:avLst>
              <a:gd name="adj" fmla="val 26315"/>
            </a:avLst>
          </a:prstGeom>
          <a:solidFill>
            <a:schemeClr val="tx1">
              <a:lumMod val="75000"/>
              <a:lumOff val="25000"/>
            </a:schemeClr>
          </a:solidFill>
          <a:ln>
            <a:noFill/>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sz="2900" b="0" i="0" u="none" strike="noStrike" kern="1200" cap="none" spc="0" normalizeH="0" baseline="0" noProof="0">
              <a:ln>
                <a:noFill/>
              </a:ln>
              <a:solidFill>
                <a:srgbClr val="000000"/>
              </a:solidFill>
              <a:effectLst/>
              <a:uLnTx/>
              <a:uFillTx/>
              <a:latin typeface="Gill Sans" pitchFamily="2" charset="0"/>
              <a:ea typeface="ヒラギノ角ゴ ProN W3" pitchFamily="2" charset="-128"/>
              <a:cs typeface="+mn-cs"/>
              <a:sym typeface="Gill Sans" pitchFamily="2" charset="0"/>
            </a:endParaRPr>
          </a:p>
        </p:txBody>
      </p:sp>
      <p:sp>
        <p:nvSpPr>
          <p:cNvPr id="9233" name="AutoShape 19"/>
          <p:cNvSpPr/>
          <p:nvPr/>
        </p:nvSpPr>
        <p:spPr>
          <a:xfrm>
            <a:off x="6850063" y="3173413"/>
            <a:ext cx="2727325" cy="433387"/>
          </a:xfrm>
          <a:prstGeom prst="roundRect">
            <a:avLst>
              <a:gd name="adj" fmla="val 26315"/>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21" name="AutoShape 21"/>
          <p:cNvSpPr/>
          <p:nvPr/>
        </p:nvSpPr>
        <p:spPr bwMode="auto">
          <a:xfrm>
            <a:off x="6850063" y="3709988"/>
            <a:ext cx="2727325" cy="434975"/>
          </a:xfrm>
          <a:prstGeom prst="roundRect">
            <a:avLst>
              <a:gd name="adj" fmla="val 26315"/>
            </a:avLst>
          </a:prstGeom>
          <a:solidFill>
            <a:schemeClr val="tx1">
              <a:lumMod val="75000"/>
              <a:lumOff val="25000"/>
            </a:schemeClr>
          </a:solidFill>
          <a:ln>
            <a:noFill/>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sz="2900" b="0" i="0" u="none" strike="noStrike" kern="1200" cap="none" spc="0" normalizeH="0" baseline="0" noProof="0">
              <a:ln>
                <a:noFill/>
              </a:ln>
              <a:solidFill>
                <a:srgbClr val="000000"/>
              </a:solidFill>
              <a:effectLst/>
              <a:uLnTx/>
              <a:uFillTx/>
              <a:latin typeface="Gill Sans" pitchFamily="2" charset="0"/>
              <a:ea typeface="ヒラギノ角ゴ ProN W3" pitchFamily="2" charset="-128"/>
              <a:cs typeface="+mn-cs"/>
              <a:sym typeface="Gill Sans" pitchFamily="2" charset="0"/>
            </a:endParaRPr>
          </a:p>
        </p:txBody>
      </p:sp>
      <p:sp>
        <p:nvSpPr>
          <p:cNvPr id="9235" name="AutoShape 23"/>
          <p:cNvSpPr/>
          <p:nvPr/>
        </p:nvSpPr>
        <p:spPr>
          <a:xfrm>
            <a:off x="6850063" y="4233863"/>
            <a:ext cx="2727325" cy="433387"/>
          </a:xfrm>
          <a:prstGeom prst="roundRect">
            <a:avLst>
              <a:gd name="adj" fmla="val 26315"/>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23" name="Freeform 25"/>
          <p:cNvSpPr/>
          <p:nvPr/>
        </p:nvSpPr>
        <p:spPr bwMode="auto">
          <a:xfrm>
            <a:off x="4427538" y="1903413"/>
            <a:ext cx="2257425" cy="366713"/>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rgbClr val="FFC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24" name="Freeform 26"/>
          <p:cNvSpPr/>
          <p:nvPr/>
        </p:nvSpPr>
        <p:spPr bwMode="auto">
          <a:xfrm>
            <a:off x="4741863" y="2592388"/>
            <a:ext cx="2008188" cy="396875"/>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tx1">
                <a:lumMod val="75000"/>
                <a:lumOff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25" name="Freeform 27"/>
          <p:cNvSpPr/>
          <p:nvPr/>
        </p:nvSpPr>
        <p:spPr bwMode="auto">
          <a:xfrm>
            <a:off x="5078413" y="3290888"/>
            <a:ext cx="1624013" cy="481013"/>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rgbClr val="FFC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26" name="Freeform 28"/>
          <p:cNvSpPr/>
          <p:nvPr/>
        </p:nvSpPr>
        <p:spPr bwMode="auto">
          <a:xfrm>
            <a:off x="5372100" y="3944938"/>
            <a:ext cx="1327150" cy="568325"/>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tx1">
                <a:lumMod val="75000"/>
                <a:lumOff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27" name="Freeform 29"/>
          <p:cNvSpPr/>
          <p:nvPr/>
        </p:nvSpPr>
        <p:spPr bwMode="auto">
          <a:xfrm>
            <a:off x="5692775" y="4484688"/>
            <a:ext cx="992188" cy="746125"/>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3117" y="2089"/>
                  <a:pt x="21600" y="0"/>
                </a:cubicBezTo>
              </a:path>
            </a:pathLst>
          </a:custGeom>
          <a:noFill/>
          <a:ln w="38100" cap="flat">
            <a:solidFill>
              <a:srgbClr val="FFC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50" b="0" i="0" u="none" strike="noStrike" kern="1200" cap="none" spc="0" normalizeH="0" baseline="0" noProof="0">
              <a:ln>
                <a:noFill/>
              </a:ln>
              <a:solidFill>
                <a:srgbClr val="000000"/>
              </a:solidFill>
              <a:effectLst/>
              <a:uLnTx/>
              <a:uFillTx/>
              <a:latin typeface="+mn-lt"/>
              <a:ea typeface="+mn-ea"/>
              <a:cs typeface="+mn-cs"/>
              <a:sym typeface="Gill Sans" pitchFamily="2" charset="0"/>
            </a:endParaRPr>
          </a:p>
        </p:txBody>
      </p:sp>
      <p:sp>
        <p:nvSpPr>
          <p:cNvPr id="9241" name="Oval 30"/>
          <p:cNvSpPr/>
          <p:nvPr/>
        </p:nvSpPr>
        <p:spPr>
          <a:xfrm>
            <a:off x="4402138" y="2182813"/>
            <a:ext cx="127000" cy="127000"/>
          </a:xfrm>
          <a:prstGeom prst="ellipse">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9242" name="Oval 31"/>
          <p:cNvSpPr/>
          <p:nvPr/>
        </p:nvSpPr>
        <p:spPr>
          <a:xfrm>
            <a:off x="6637338" y="2220913"/>
            <a:ext cx="127000" cy="127000"/>
          </a:xfrm>
          <a:prstGeom prst="ellipse">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30" name="Oval 32"/>
          <p:cNvSpPr/>
          <p:nvPr/>
        </p:nvSpPr>
        <p:spPr bwMode="auto">
          <a:xfrm>
            <a:off x="6630988" y="2760663"/>
            <a:ext cx="127000" cy="127000"/>
          </a:xfrm>
          <a:prstGeom prst="ellipse">
            <a:avLst/>
          </a:prstGeom>
          <a:solidFill>
            <a:schemeClr val="tx1">
              <a:lumMod val="75000"/>
              <a:lumOff val="25000"/>
            </a:schemeClr>
          </a:solidFill>
          <a:ln>
            <a:noFill/>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sz="2900" b="0" i="0" u="none" strike="noStrike" kern="1200" cap="none" spc="0" normalizeH="0" baseline="0" noProof="0">
              <a:ln>
                <a:noFill/>
              </a:ln>
              <a:solidFill>
                <a:srgbClr val="000000"/>
              </a:solidFill>
              <a:effectLst/>
              <a:uLnTx/>
              <a:uFillTx/>
              <a:latin typeface="Gill Sans" pitchFamily="2" charset="0"/>
              <a:ea typeface="ヒラギノ角ゴ ProN W3" pitchFamily="2" charset="-128"/>
              <a:cs typeface="+mn-cs"/>
              <a:sym typeface="Gill Sans" pitchFamily="2" charset="0"/>
            </a:endParaRPr>
          </a:p>
        </p:txBody>
      </p:sp>
      <p:sp>
        <p:nvSpPr>
          <p:cNvPr id="31" name="Oval 33"/>
          <p:cNvSpPr/>
          <p:nvPr/>
        </p:nvSpPr>
        <p:spPr bwMode="auto">
          <a:xfrm>
            <a:off x="4681538" y="2932113"/>
            <a:ext cx="127000" cy="127000"/>
          </a:xfrm>
          <a:prstGeom prst="ellipse">
            <a:avLst/>
          </a:prstGeom>
          <a:solidFill>
            <a:schemeClr val="tx1">
              <a:lumMod val="75000"/>
              <a:lumOff val="25000"/>
            </a:schemeClr>
          </a:solidFill>
          <a:ln>
            <a:noFill/>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sz="2900" b="0" i="0" u="none" strike="noStrike" kern="1200" cap="none" spc="0" normalizeH="0" baseline="0" noProof="0">
              <a:ln>
                <a:noFill/>
              </a:ln>
              <a:solidFill>
                <a:srgbClr val="000000"/>
              </a:solidFill>
              <a:effectLst/>
              <a:uLnTx/>
              <a:uFillTx/>
              <a:latin typeface="Gill Sans" pitchFamily="2" charset="0"/>
              <a:ea typeface="ヒラギノ角ゴ ProN W3" pitchFamily="2" charset="-128"/>
              <a:cs typeface="+mn-cs"/>
              <a:sym typeface="Gill Sans" pitchFamily="2" charset="0"/>
            </a:endParaRPr>
          </a:p>
        </p:txBody>
      </p:sp>
      <p:sp>
        <p:nvSpPr>
          <p:cNvPr id="9245" name="Oval 34"/>
          <p:cNvSpPr/>
          <p:nvPr/>
        </p:nvSpPr>
        <p:spPr>
          <a:xfrm>
            <a:off x="5005388" y="3725863"/>
            <a:ext cx="127000" cy="127000"/>
          </a:xfrm>
          <a:prstGeom prst="ellipse">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9246" name="Oval 35"/>
          <p:cNvSpPr/>
          <p:nvPr/>
        </p:nvSpPr>
        <p:spPr>
          <a:xfrm>
            <a:off x="6605588" y="3319463"/>
            <a:ext cx="127000" cy="127000"/>
          </a:xfrm>
          <a:prstGeom prst="ellipse">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34" name="Oval 36"/>
          <p:cNvSpPr/>
          <p:nvPr/>
        </p:nvSpPr>
        <p:spPr bwMode="auto">
          <a:xfrm>
            <a:off x="6605588" y="3890963"/>
            <a:ext cx="127000" cy="127000"/>
          </a:xfrm>
          <a:prstGeom prst="ellipse">
            <a:avLst/>
          </a:prstGeom>
          <a:solidFill>
            <a:schemeClr val="tx1">
              <a:lumMod val="75000"/>
              <a:lumOff val="25000"/>
            </a:schemeClr>
          </a:solidFill>
          <a:ln>
            <a:noFill/>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sz="2900" b="0" i="0" u="none" strike="noStrike" kern="1200" cap="none" spc="0" normalizeH="0" baseline="0" noProof="0">
              <a:ln>
                <a:noFill/>
              </a:ln>
              <a:solidFill>
                <a:srgbClr val="000000"/>
              </a:solidFill>
              <a:effectLst/>
              <a:uLnTx/>
              <a:uFillTx/>
              <a:latin typeface="Gill Sans" pitchFamily="2" charset="0"/>
              <a:ea typeface="ヒラギノ角ゴ ProN W3" pitchFamily="2" charset="-128"/>
              <a:cs typeface="+mn-cs"/>
              <a:sym typeface="Gill Sans" pitchFamily="2" charset="0"/>
            </a:endParaRPr>
          </a:p>
        </p:txBody>
      </p:sp>
      <p:sp>
        <p:nvSpPr>
          <p:cNvPr id="35" name="Oval 37"/>
          <p:cNvSpPr/>
          <p:nvPr/>
        </p:nvSpPr>
        <p:spPr bwMode="auto">
          <a:xfrm>
            <a:off x="5303838" y="4462463"/>
            <a:ext cx="127000" cy="127000"/>
          </a:xfrm>
          <a:prstGeom prst="ellipse">
            <a:avLst/>
          </a:prstGeom>
          <a:solidFill>
            <a:schemeClr val="tx1">
              <a:lumMod val="75000"/>
              <a:lumOff val="25000"/>
            </a:schemeClr>
          </a:solidFill>
          <a:ln>
            <a:noFill/>
          </a:ln>
        </p:spPr>
        <p:txBody>
          <a:bodyPr lIns="0" tIns="0" rIns="0" bIns="0"/>
          <a:lstStyle>
            <a:lvl1pPr eaLnBrk="0" hangingPunct="0">
              <a:defRPr sz="5800">
                <a:solidFill>
                  <a:srgbClr val="000000"/>
                </a:solidFill>
                <a:latin typeface="Gill Sans" pitchFamily="2" charset="0"/>
                <a:ea typeface="ヒラギノ角ゴ ProN W3" pitchFamily="2" charset="-128"/>
                <a:sym typeface="Gill Sans" pitchFamily="2" charset="0"/>
              </a:defRPr>
            </a:lvl1pPr>
            <a:lvl2pPr marL="742950" indent="-285750" eaLnBrk="0" hangingPunct="0">
              <a:defRPr sz="5800">
                <a:solidFill>
                  <a:srgbClr val="000000"/>
                </a:solidFill>
                <a:latin typeface="Gill Sans" pitchFamily="2" charset="0"/>
                <a:ea typeface="ヒラギノ角ゴ ProN W3" pitchFamily="2" charset="-128"/>
                <a:sym typeface="Gill Sans" pitchFamily="2" charset="0"/>
              </a:defRPr>
            </a:lvl2pPr>
            <a:lvl3pPr marL="1143000" indent="-228600" eaLnBrk="0" hangingPunct="0">
              <a:defRPr sz="5800">
                <a:solidFill>
                  <a:srgbClr val="000000"/>
                </a:solidFill>
                <a:latin typeface="Gill Sans" pitchFamily="2" charset="0"/>
                <a:ea typeface="ヒラギノ角ゴ ProN W3" pitchFamily="2" charset="-128"/>
                <a:sym typeface="Gill Sans" pitchFamily="2" charset="0"/>
              </a:defRPr>
            </a:lvl3pPr>
            <a:lvl4pPr marL="1600200" indent="-228600" eaLnBrk="0" hangingPunct="0">
              <a:defRPr sz="5800">
                <a:solidFill>
                  <a:srgbClr val="000000"/>
                </a:solidFill>
                <a:latin typeface="Gill Sans" pitchFamily="2" charset="0"/>
                <a:ea typeface="ヒラギノ角ゴ ProN W3" pitchFamily="2" charset="-128"/>
                <a:sym typeface="Gill Sans" pitchFamily="2" charset="0"/>
              </a:defRPr>
            </a:lvl4pPr>
            <a:lvl5pPr marL="2057400" indent="-228600" eaLnBrk="0" hangingPunct="0">
              <a:defRPr sz="5800">
                <a:solidFill>
                  <a:srgbClr val="000000"/>
                </a:solidFill>
                <a:latin typeface="Gill Sans" pitchFamily="2" charset="0"/>
                <a:ea typeface="ヒラギノ角ゴ ProN W3" pitchFamily="2" charset="-128"/>
                <a:sym typeface="Gill Sans" pitchFamily="2" charset="0"/>
              </a:defRPr>
            </a:lvl5pPr>
            <a:lvl6pPr marL="25146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6pPr>
            <a:lvl7pPr marL="29718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7pPr>
            <a:lvl8pPr marL="34290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8pPr>
            <a:lvl9pPr marL="3886200" indent="-228600" algn="ctr" eaLnBrk="0" fontAlgn="base" hangingPunct="0">
              <a:spcBef>
                <a:spcPct val="0"/>
              </a:spcBef>
              <a:spcAft>
                <a:spcPct val="0"/>
              </a:spcAft>
              <a:defRPr sz="5800">
                <a:solidFill>
                  <a:srgbClr val="000000"/>
                </a:solidFill>
                <a:latin typeface="Gill Sans" pitchFamily="2" charset="0"/>
                <a:ea typeface="ヒラギノ角ゴ ProN W3" pitchFamily="2" charset="-128"/>
                <a:sym typeface="Gill Sans" pitchFamily="2"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s-ES" sz="2900" b="0" i="0" u="none" strike="noStrike" kern="1200" cap="none" spc="0" normalizeH="0" baseline="0" noProof="0">
              <a:ln>
                <a:noFill/>
              </a:ln>
              <a:solidFill>
                <a:srgbClr val="000000"/>
              </a:solidFill>
              <a:effectLst/>
              <a:uLnTx/>
              <a:uFillTx/>
              <a:latin typeface="Gill Sans" pitchFamily="2" charset="0"/>
              <a:ea typeface="ヒラギノ角ゴ ProN W3" pitchFamily="2" charset="-128"/>
              <a:cs typeface="+mn-cs"/>
              <a:sym typeface="Gill Sans" pitchFamily="2" charset="0"/>
            </a:endParaRPr>
          </a:p>
        </p:txBody>
      </p:sp>
      <p:sp>
        <p:nvSpPr>
          <p:cNvPr id="9249" name="Oval 38"/>
          <p:cNvSpPr/>
          <p:nvPr/>
        </p:nvSpPr>
        <p:spPr>
          <a:xfrm>
            <a:off x="5627688" y="5167313"/>
            <a:ext cx="127000" cy="127000"/>
          </a:xfrm>
          <a:prstGeom prst="ellipse">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9250" name="Oval 39"/>
          <p:cNvSpPr/>
          <p:nvPr/>
        </p:nvSpPr>
        <p:spPr>
          <a:xfrm>
            <a:off x="6599238" y="4424363"/>
            <a:ext cx="127000" cy="127000"/>
          </a:xfrm>
          <a:prstGeom prst="ellipse">
            <a:avLst/>
          </a:prstGeom>
          <a:solidFill>
            <a:srgbClr val="FFC000"/>
          </a:solidFill>
          <a:ln w="9525">
            <a:noFill/>
          </a:ln>
        </p:spPr>
        <p:txBody>
          <a:bodyPr lIns="0" tIns="0" rIns="0" bIns="0" anchor="t" anchorCtr="0"/>
          <a:lstStyle/>
          <a:p>
            <a:pPr algn="ctr">
              <a:buFont typeface="Arial" panose="020B0604020202020204" pitchFamily="34" charset="0"/>
            </a:pPr>
            <a:endParaRPr lang="es-ES" altLang="zh-CN" sz="2900" dirty="0">
              <a:solidFill>
                <a:srgbClr val="000000"/>
              </a:solidFill>
              <a:latin typeface="Gill Sans"/>
              <a:ea typeface="ヒラギノ角ゴ ProN W3"/>
              <a:sym typeface="Gill Sans"/>
            </a:endParaRPr>
          </a:p>
        </p:txBody>
      </p:sp>
      <p:sp>
        <p:nvSpPr>
          <p:cNvPr id="38" name="Title 1"/>
          <p:cNvSpPr txBox="1"/>
          <p:nvPr/>
        </p:nvSpPr>
        <p:spPr>
          <a:xfrm>
            <a:off x="7345363" y="2174875"/>
            <a:ext cx="1819275" cy="3190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Open Sans Light" pitchFamily="34" charset="0"/>
                <a:ea typeface="Open Sans Light" pitchFamily="34" charset="0"/>
                <a:cs typeface="Open Sans Light"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N" altLang="zh-CN" sz="1400" b="0"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Open Sans Light" pitchFamily="34" charset="0"/>
                <a:sym typeface="Gill Sans" pitchFamily="2" charset="0"/>
              </a:rPr>
              <a:t>KNN</a:t>
            </a:r>
          </a:p>
        </p:txBody>
      </p:sp>
      <p:sp>
        <p:nvSpPr>
          <p:cNvPr id="9252" name="Title 1"/>
          <p:cNvSpPr txBox="1"/>
          <p:nvPr/>
        </p:nvSpPr>
        <p:spPr>
          <a:xfrm>
            <a:off x="7345363" y="2703513"/>
            <a:ext cx="1819275" cy="319087"/>
          </a:xfrm>
          <a:prstGeom prst="rect">
            <a:avLst/>
          </a:prstGeom>
          <a:noFill/>
          <a:ln w="9525">
            <a:noFill/>
          </a:ln>
        </p:spPr>
        <p:txBody>
          <a:bodyPr anchor="b" anchorCtr="0"/>
          <a:lstStyle/>
          <a:p>
            <a:pPr algn="ctr">
              <a:lnSpc>
                <a:spcPct val="90000"/>
              </a:lnSpc>
            </a:pPr>
            <a:r>
              <a:rPr lang="en-IN" altLang="zh-CN" sz="1400" b="1" dirty="0">
                <a:solidFill>
                  <a:schemeClr val="bg1"/>
                </a:solidFill>
                <a:latin typeface="Microsoft YaHei" panose="020B0503020204020204" pitchFamily="34" charset="-122"/>
                <a:ea typeface="Microsoft YaHei" panose="020B0503020204020204" pitchFamily="34" charset="-122"/>
                <a:sym typeface="SimSun" panose="02010600030101010101" pitchFamily="2" charset="-122"/>
              </a:rPr>
              <a:t>CART</a:t>
            </a:r>
          </a:p>
        </p:txBody>
      </p:sp>
      <p:sp>
        <p:nvSpPr>
          <p:cNvPr id="40" name="Title 1"/>
          <p:cNvSpPr txBox="1"/>
          <p:nvPr/>
        </p:nvSpPr>
        <p:spPr>
          <a:xfrm>
            <a:off x="6850380" y="3234690"/>
            <a:ext cx="2621915" cy="3206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Open Sans Light" pitchFamily="34" charset="0"/>
                <a:ea typeface="Open Sans Light" pitchFamily="34" charset="0"/>
                <a:cs typeface="Open Sans Light"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N" altLang="zh-CN" sz="1100" b="0"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Open Sans Light" pitchFamily="34" charset="0"/>
                <a:sym typeface="Gill Sans" pitchFamily="2" charset="0"/>
              </a:rPr>
              <a:t>REINFORCEMENT LEARINING</a:t>
            </a:r>
          </a:p>
        </p:txBody>
      </p:sp>
      <p:sp>
        <p:nvSpPr>
          <p:cNvPr id="9254" name="Title 1"/>
          <p:cNvSpPr txBox="1"/>
          <p:nvPr/>
        </p:nvSpPr>
        <p:spPr>
          <a:xfrm>
            <a:off x="7345363" y="3762375"/>
            <a:ext cx="1819275" cy="319088"/>
          </a:xfrm>
          <a:prstGeom prst="rect">
            <a:avLst/>
          </a:prstGeom>
          <a:noFill/>
          <a:ln w="9525">
            <a:noFill/>
          </a:ln>
        </p:spPr>
        <p:txBody>
          <a:bodyPr anchor="b" anchorCtr="0"/>
          <a:lstStyle/>
          <a:p>
            <a:pPr algn="ctr">
              <a:lnSpc>
                <a:spcPct val="90000"/>
              </a:lnSpc>
            </a:pPr>
            <a:r>
              <a:rPr lang="en-IN" altLang="zh-CN" sz="1400" b="1" dirty="0">
                <a:solidFill>
                  <a:schemeClr val="bg1"/>
                </a:solidFill>
                <a:latin typeface="Microsoft YaHei" panose="020B0503020204020204" pitchFamily="34" charset="-122"/>
                <a:ea typeface="Microsoft YaHei" panose="020B0503020204020204" pitchFamily="34" charset="-122"/>
                <a:sym typeface="SimSun" panose="02010600030101010101" pitchFamily="2" charset="-122"/>
              </a:rPr>
              <a:t>SVM</a:t>
            </a:r>
          </a:p>
        </p:txBody>
      </p:sp>
      <p:sp>
        <p:nvSpPr>
          <p:cNvPr id="42" name="Title 1"/>
          <p:cNvSpPr txBox="1"/>
          <p:nvPr/>
        </p:nvSpPr>
        <p:spPr>
          <a:xfrm>
            <a:off x="7345363" y="4291013"/>
            <a:ext cx="1819275" cy="319088"/>
          </a:xfrm>
          <a:prstGeom prst="rect">
            <a:avLst/>
          </a:prstGeom>
        </p:spPr>
        <p:txBody>
          <a:bodyPr vert="horz" lIns="91440" tIns="45720" rIns="91440" bIns="45720" rtlCol="0" anchor="b">
            <a:normAutofit fontScale="80000" lnSpcReduction="10000"/>
          </a:bodyPr>
          <a:lstStyle>
            <a:lvl1pPr algn="ctr" defTabSz="914400" rtl="0" eaLnBrk="1" latinLnBrk="0" hangingPunct="1">
              <a:lnSpc>
                <a:spcPct val="90000"/>
              </a:lnSpc>
              <a:spcBef>
                <a:spcPct val="0"/>
              </a:spcBef>
              <a:buNone/>
              <a:defRPr sz="6000" kern="1200">
                <a:solidFill>
                  <a:schemeClr val="bg1"/>
                </a:solidFill>
                <a:latin typeface="Open Sans Light" pitchFamily="34" charset="0"/>
                <a:ea typeface="Open Sans Light" pitchFamily="34" charset="0"/>
                <a:cs typeface="Open Sans Light"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IN" altLang="zh-CN" sz="1400" b="0" i="0" u="none" strike="noStrike" kern="1200" cap="none" spc="0" normalizeH="0" baseline="0" noProof="0" dirty="0">
                <a:ln>
                  <a:noFill/>
                </a:ln>
                <a:solidFill>
                  <a:schemeClr val="tx1">
                    <a:lumMod val="85000"/>
                    <a:lumOff val="15000"/>
                  </a:schemeClr>
                </a:solidFill>
                <a:effectLst/>
                <a:uLnTx/>
                <a:uFillTx/>
                <a:latin typeface="Microsoft YaHei" panose="020B0503020204020204" pitchFamily="34" charset="-122"/>
                <a:ea typeface="Microsoft YaHei" panose="020B0503020204020204" pitchFamily="34" charset="-122"/>
                <a:cs typeface="Open Sans Light" pitchFamily="34" charset="0"/>
                <a:sym typeface="Gill Sans" pitchFamily="2" charset="0"/>
              </a:rPr>
              <a:t>LOGISTIC REGRESSION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6F71E8-8D71-9405-3A01-01C3B8F86877}"/>
              </a:ext>
            </a:extLst>
          </p:cNvPr>
          <p:cNvSpPr>
            <a:spLocks noGrp="1"/>
          </p:cNvSpPr>
          <p:nvPr>
            <p:ph type="title"/>
          </p:nvPr>
        </p:nvSpPr>
        <p:spPr>
          <a:xfrm>
            <a:off x="1468814" y="503852"/>
            <a:ext cx="9808773" cy="1427585"/>
          </a:xfrm>
        </p:spPr>
        <p:txBody>
          <a:bodyPr/>
          <a:lstStyle/>
          <a:p>
            <a:r>
              <a:rPr lang="en-IN" altLang="zh-CN" sz="2400" b="1" dirty="0">
                <a:latin typeface="Microsoft YaHei" panose="020B0503020204020204" pitchFamily="34" charset="-122"/>
                <a:ea typeface="Microsoft YaHei" panose="020B0503020204020204" pitchFamily="34" charset="-122"/>
              </a:rPr>
              <a:t>PROPOSED SYSTEM</a:t>
            </a:r>
            <a:br>
              <a:rPr lang="en-IN" altLang="zh-CN" sz="3600" b="1" dirty="0">
                <a:latin typeface="Microsoft YaHei" panose="020B0503020204020204" pitchFamily="34" charset="-122"/>
                <a:ea typeface="Microsoft YaHei" panose="020B0503020204020204" pitchFamily="34" charset="-122"/>
              </a:rPr>
            </a:br>
            <a:endParaRPr lang="en-ZA" dirty="0"/>
          </a:p>
        </p:txBody>
      </p:sp>
      <p:sp>
        <p:nvSpPr>
          <p:cNvPr id="5" name="Slide Number Placeholder 4">
            <a:extLst>
              <a:ext uri="{FF2B5EF4-FFF2-40B4-BE49-F238E27FC236}">
                <a16:creationId xmlns:a16="http://schemas.microsoft.com/office/drawing/2014/main" id="{A34518A5-1C9D-79F3-349C-3E7AAFD98951}"/>
              </a:ext>
            </a:extLst>
          </p:cNvPr>
          <p:cNvSpPr>
            <a:spLocks noGrp="1"/>
          </p:cNvSpPr>
          <p:nvPr>
            <p:ph type="sldNum" sz="quarter" idx="15"/>
          </p:nvPr>
        </p:nvSpPr>
        <p:spPr/>
        <p:txBody>
          <a:bodyPr/>
          <a:lstStyle/>
          <a:p>
            <a:fld id="{18D65601-5AE2-46FC-B138-694DDD2B510D}" type="slidenum">
              <a:rPr lang="en-US" smtClean="0"/>
              <a:pPr/>
              <a:t>8</a:t>
            </a:fld>
            <a:endParaRPr lang="en-US" dirty="0"/>
          </a:p>
        </p:txBody>
      </p:sp>
      <p:sp>
        <p:nvSpPr>
          <p:cNvPr id="6" name="Parallelogram 5">
            <a:extLst>
              <a:ext uri="{FF2B5EF4-FFF2-40B4-BE49-F238E27FC236}">
                <a16:creationId xmlns:a16="http://schemas.microsoft.com/office/drawing/2014/main" id="{7682477B-641D-1CA8-4539-34EA88DD9777}"/>
              </a:ext>
            </a:extLst>
          </p:cNvPr>
          <p:cNvSpPr/>
          <p:nvPr/>
        </p:nvSpPr>
        <p:spPr>
          <a:xfrm>
            <a:off x="1012819" y="2201248"/>
            <a:ext cx="2705107" cy="2552700"/>
          </a:xfrm>
          <a:prstGeom prst="parallelogram">
            <a:avLst/>
          </a:prstGeom>
          <a:solidFill>
            <a:schemeClr val="accent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zh-CN" sz="1600" b="1" dirty="0">
                <a:solidFill>
                  <a:srgbClr val="262626"/>
                </a:solidFill>
                <a:latin typeface="Microsoft YaHei" panose="020B0503020204020204" pitchFamily="34" charset="-122"/>
                <a:ea typeface="Microsoft YaHei" panose="020B0503020204020204" pitchFamily="34" charset="-122"/>
              </a:rPr>
              <a:t>RANDOM FOREST</a:t>
            </a:r>
          </a:p>
          <a:p>
            <a:pPr algn="ctr"/>
            <a:endParaRPr lang="en-US" dirty="0"/>
          </a:p>
        </p:txBody>
      </p:sp>
      <p:sp>
        <p:nvSpPr>
          <p:cNvPr id="7" name="Parallelogram 6">
            <a:extLst>
              <a:ext uri="{FF2B5EF4-FFF2-40B4-BE49-F238E27FC236}">
                <a16:creationId xmlns:a16="http://schemas.microsoft.com/office/drawing/2014/main" id="{61989C09-5785-57F6-0469-92699B0F9247}"/>
              </a:ext>
            </a:extLst>
          </p:cNvPr>
          <p:cNvSpPr/>
          <p:nvPr/>
        </p:nvSpPr>
        <p:spPr>
          <a:xfrm>
            <a:off x="3236910" y="2201248"/>
            <a:ext cx="2641599" cy="2552700"/>
          </a:xfrm>
          <a:prstGeom prst="parallelogram">
            <a:avLst>
              <a:gd name="adj" fmla="val 25521"/>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icrosoft YaHei" panose="020B0503020204020204" pitchFamily="34" charset="-122"/>
                <a:ea typeface="Microsoft YaHei" panose="020B0503020204020204" pitchFamily="34" charset="-122"/>
              </a:rPr>
              <a:t>LOGISTIC REGRESSION</a:t>
            </a:r>
          </a:p>
        </p:txBody>
      </p:sp>
      <p:sp>
        <p:nvSpPr>
          <p:cNvPr id="8" name="Parallelogram 7">
            <a:extLst>
              <a:ext uri="{FF2B5EF4-FFF2-40B4-BE49-F238E27FC236}">
                <a16:creationId xmlns:a16="http://schemas.microsoft.com/office/drawing/2014/main" id="{F45D2203-BA37-0B15-1ACE-12DD845EC25A}"/>
              </a:ext>
            </a:extLst>
          </p:cNvPr>
          <p:cNvSpPr/>
          <p:nvPr/>
        </p:nvSpPr>
        <p:spPr>
          <a:xfrm>
            <a:off x="5397493" y="2201248"/>
            <a:ext cx="2705107" cy="2552700"/>
          </a:xfrm>
          <a:prstGeom prst="parallelogram">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icrosoft YaHei" panose="020B0503020204020204" pitchFamily="34" charset="-122"/>
                <a:ea typeface="Microsoft YaHei" panose="020B0503020204020204" pitchFamily="34" charset="-122"/>
              </a:rPr>
              <a:t>K-NEAREST NEIGHBORS (KNN)</a:t>
            </a:r>
          </a:p>
        </p:txBody>
      </p:sp>
      <p:sp>
        <p:nvSpPr>
          <p:cNvPr id="9" name="Parallelogram 8">
            <a:extLst>
              <a:ext uri="{FF2B5EF4-FFF2-40B4-BE49-F238E27FC236}">
                <a16:creationId xmlns:a16="http://schemas.microsoft.com/office/drawing/2014/main" id="{41FCB1B5-0EA0-9874-74BD-F2B613544B97}"/>
              </a:ext>
            </a:extLst>
          </p:cNvPr>
          <p:cNvSpPr/>
          <p:nvPr/>
        </p:nvSpPr>
        <p:spPr>
          <a:xfrm>
            <a:off x="7648566" y="2201248"/>
            <a:ext cx="2641599" cy="2552700"/>
          </a:xfrm>
          <a:prstGeom prst="parallelogram">
            <a:avLst>
              <a:gd name="adj" fmla="val 24502"/>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ltLang="zh-CN" sz="1800" b="1" dirty="0">
                <a:solidFill>
                  <a:schemeClr val="tx1"/>
                </a:solidFill>
                <a:latin typeface="Microsoft YaHei" panose="020B0503020204020204" pitchFamily="34" charset="-122"/>
                <a:ea typeface="Microsoft YaHei" panose="020B0503020204020204" pitchFamily="34" charset="-122"/>
              </a:rPr>
              <a:t>XGB</a:t>
            </a:r>
          </a:p>
        </p:txBody>
      </p:sp>
    </p:spTree>
    <p:extLst>
      <p:ext uri="{BB962C8B-B14F-4D97-AF65-F5344CB8AC3E}">
        <p14:creationId xmlns:p14="http://schemas.microsoft.com/office/powerpoint/2010/main" val="55438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756543-DA8C-CEE2-0E13-19DE61C1349B}"/>
              </a:ext>
            </a:extLst>
          </p:cNvPr>
          <p:cNvSpPr>
            <a:spLocks noGrp="1"/>
          </p:cNvSpPr>
          <p:nvPr>
            <p:ph type="sldNum" sz="quarter" idx="15"/>
          </p:nvPr>
        </p:nvSpPr>
        <p:spPr/>
        <p:txBody>
          <a:bodyPr/>
          <a:lstStyle/>
          <a:p>
            <a:fld id="{18D65601-5AE2-46FC-B138-694DDD2B510D}" type="slidenum">
              <a:rPr lang="en-US" smtClean="0"/>
              <a:pPr/>
              <a:t>9</a:t>
            </a:fld>
            <a:endParaRPr lang="en-US" dirty="0"/>
          </a:p>
        </p:txBody>
      </p:sp>
      <p:sp>
        <p:nvSpPr>
          <p:cNvPr id="10" name="TextBox 9">
            <a:extLst>
              <a:ext uri="{FF2B5EF4-FFF2-40B4-BE49-F238E27FC236}">
                <a16:creationId xmlns:a16="http://schemas.microsoft.com/office/drawing/2014/main" id="{9820A3A0-91B9-4D62-059F-134D2EBD5B41}"/>
              </a:ext>
            </a:extLst>
          </p:cNvPr>
          <p:cNvSpPr txBox="1"/>
          <p:nvPr/>
        </p:nvSpPr>
        <p:spPr>
          <a:xfrm>
            <a:off x="629927" y="674132"/>
            <a:ext cx="3200400" cy="369332"/>
          </a:xfrm>
          <a:prstGeom prst="rect">
            <a:avLst/>
          </a:prstGeom>
          <a:noFill/>
        </p:spPr>
        <p:txBody>
          <a:bodyPr wrap="square">
            <a:spAutoFit/>
          </a:bodyPr>
          <a:lstStyle/>
          <a:p>
            <a:pPr algn="ctr"/>
            <a:r>
              <a:rPr lang="en-IN" altLang="zh-CN" sz="1800" b="1" dirty="0">
                <a:solidFill>
                  <a:srgbClr val="262626"/>
                </a:solidFill>
                <a:latin typeface="Microsoft YaHei" panose="020B0503020204020204" pitchFamily="34" charset="-122"/>
                <a:ea typeface="Microsoft YaHei" panose="020B0503020204020204" pitchFamily="34" charset="-122"/>
              </a:rPr>
              <a:t>RANDOM FOREST  </a:t>
            </a:r>
          </a:p>
        </p:txBody>
      </p:sp>
      <p:sp>
        <p:nvSpPr>
          <p:cNvPr id="12" name="TextBox 11">
            <a:extLst>
              <a:ext uri="{FF2B5EF4-FFF2-40B4-BE49-F238E27FC236}">
                <a16:creationId xmlns:a16="http://schemas.microsoft.com/office/drawing/2014/main" id="{3EB64B81-FE5A-FF76-41FF-94C2940F31F6}"/>
              </a:ext>
            </a:extLst>
          </p:cNvPr>
          <p:cNvSpPr txBox="1"/>
          <p:nvPr/>
        </p:nvSpPr>
        <p:spPr>
          <a:xfrm>
            <a:off x="5295902" y="159435"/>
            <a:ext cx="6096000" cy="1754326"/>
          </a:xfrm>
          <a:prstGeom prst="rect">
            <a:avLst/>
          </a:prstGeom>
          <a:noFill/>
        </p:spPr>
        <p:txBody>
          <a:bodyPr wrap="square">
            <a:spAutoFit/>
          </a:bodyPr>
          <a:lstStyle/>
          <a:p>
            <a:r>
              <a:rPr lang="zh-CN" altLang="zh-CN" sz="1800" dirty="0">
                <a:solidFill>
                  <a:srgbClr val="000000"/>
                </a:solidFill>
                <a:latin typeface="Times New Roman" panose="02020603050405020304" charset="0"/>
                <a:ea typeface="Microsoft YaHei" panose="020B0503020204020204" pitchFamily="34" charset="-122"/>
                <a:cs typeface="Times New Roman" panose="02020603050405020304" charset="0"/>
              </a:rPr>
              <a:t>The proposed system utilizing </a:t>
            </a:r>
            <a:r>
              <a:rPr lang="zh-CN" altLang="zh-CN" sz="1800" b="1" dirty="0">
                <a:solidFill>
                  <a:srgbClr val="000000"/>
                </a:solidFill>
                <a:latin typeface="Times New Roman" panose="02020603050405020304" charset="0"/>
                <a:ea typeface="Microsoft YaHei" panose="020B0503020204020204" pitchFamily="34" charset="-122"/>
                <a:cs typeface="Times New Roman" panose="02020603050405020304" charset="0"/>
              </a:rPr>
              <a:t>Random Forest</a:t>
            </a:r>
            <a:r>
              <a:rPr lang="zh-CN" altLang="zh-CN" sz="1800" dirty="0">
                <a:solidFill>
                  <a:srgbClr val="000000"/>
                </a:solidFill>
                <a:latin typeface="Times New Roman" panose="02020603050405020304" charset="0"/>
                <a:ea typeface="Microsoft YaHei" panose="020B0503020204020204" pitchFamily="34" charset="-122"/>
                <a:cs typeface="Times New Roman" panose="02020603050405020304" charset="0"/>
              </a:rPr>
              <a:t> for diabetes prediction aims to provide an accurate and reliable tool for identifying individuals at risk of diabetes based on their features. It takes advantage of Random Forest's ability to handle complex relationships and provide robust predictions, making it suitable for diabetes prediction tasks</a:t>
            </a:r>
            <a:endParaRPr lang="en-US" dirty="0"/>
          </a:p>
        </p:txBody>
      </p:sp>
      <p:sp>
        <p:nvSpPr>
          <p:cNvPr id="13" name="Arrow: Right 12">
            <a:extLst>
              <a:ext uri="{FF2B5EF4-FFF2-40B4-BE49-F238E27FC236}">
                <a16:creationId xmlns:a16="http://schemas.microsoft.com/office/drawing/2014/main" id="{640B461E-54A7-A50B-D7EC-D70933B8388F}"/>
              </a:ext>
            </a:extLst>
          </p:cNvPr>
          <p:cNvSpPr/>
          <p:nvPr/>
        </p:nvSpPr>
        <p:spPr>
          <a:xfrm>
            <a:off x="4203700" y="674132"/>
            <a:ext cx="54610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7CAE307-319B-3559-E952-7B3F4F94B253}"/>
              </a:ext>
            </a:extLst>
          </p:cNvPr>
          <p:cNvSpPr txBox="1"/>
          <p:nvPr/>
        </p:nvSpPr>
        <p:spPr>
          <a:xfrm>
            <a:off x="-457198" y="2380734"/>
            <a:ext cx="5753100" cy="369332"/>
          </a:xfrm>
          <a:prstGeom prst="rect">
            <a:avLst/>
          </a:prstGeom>
          <a:noFill/>
        </p:spPr>
        <p:txBody>
          <a:bodyPr wrap="square">
            <a:spAutoFit/>
          </a:bodyPr>
          <a:lstStyle/>
          <a:p>
            <a:pPr algn="ctr"/>
            <a:r>
              <a:rPr lang="en-US" sz="1800" b="1" dirty="0">
                <a:solidFill>
                  <a:schemeClr val="tx1"/>
                </a:solidFill>
                <a:latin typeface="Microsoft YaHei" panose="020B0503020204020204" pitchFamily="34" charset="-122"/>
                <a:ea typeface="Microsoft YaHei" panose="020B0503020204020204" pitchFamily="34" charset="-122"/>
              </a:rPr>
              <a:t>LOGISTIC REGRESSION</a:t>
            </a:r>
          </a:p>
        </p:txBody>
      </p:sp>
      <p:sp>
        <p:nvSpPr>
          <p:cNvPr id="17" name="Arrow: Right 16">
            <a:extLst>
              <a:ext uri="{FF2B5EF4-FFF2-40B4-BE49-F238E27FC236}">
                <a16:creationId xmlns:a16="http://schemas.microsoft.com/office/drawing/2014/main" id="{E741E25A-6D3A-F9D8-219C-4815930C9AF1}"/>
              </a:ext>
            </a:extLst>
          </p:cNvPr>
          <p:cNvSpPr/>
          <p:nvPr/>
        </p:nvSpPr>
        <p:spPr>
          <a:xfrm>
            <a:off x="4203700" y="2380734"/>
            <a:ext cx="54610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CEAF53-638A-D5B1-EE77-95E838BFDD87}"/>
              </a:ext>
            </a:extLst>
          </p:cNvPr>
          <p:cNvSpPr txBox="1"/>
          <p:nvPr/>
        </p:nvSpPr>
        <p:spPr>
          <a:xfrm>
            <a:off x="5295902" y="2149901"/>
            <a:ext cx="6324600" cy="830997"/>
          </a:xfrm>
          <a:prstGeom prst="rect">
            <a:avLst/>
          </a:prstGeom>
          <a:noFill/>
        </p:spPr>
        <p:txBody>
          <a:bodyPr wrap="square">
            <a:spAutoFit/>
          </a:bodyPr>
          <a:lstStyle/>
          <a:p>
            <a:r>
              <a:rPr lang="en-US" sz="1600" b="1" dirty="0">
                <a:latin typeface="Microsoft YaHei" panose="020B0503020204020204" pitchFamily="34" charset="-122"/>
                <a:ea typeface="Microsoft YaHei" panose="020B0503020204020204" pitchFamily="34" charset="-122"/>
              </a:rPr>
              <a:t>Logistic Regression</a:t>
            </a:r>
            <a:r>
              <a:rPr lang="en-US" sz="1600" dirty="0">
                <a:latin typeface="Microsoft YaHei" panose="020B0503020204020204" pitchFamily="34" charset="-122"/>
                <a:ea typeface="Microsoft YaHei" panose="020B0503020204020204" pitchFamily="34" charset="-122"/>
              </a:rPr>
              <a:t> is a statistical model used for binary classification tasks, where the outcome variable is categorical with two possible outcomes (often labeled as 0 or 1).</a:t>
            </a:r>
          </a:p>
        </p:txBody>
      </p:sp>
      <p:sp>
        <p:nvSpPr>
          <p:cNvPr id="21" name="TextBox 20">
            <a:extLst>
              <a:ext uri="{FF2B5EF4-FFF2-40B4-BE49-F238E27FC236}">
                <a16:creationId xmlns:a16="http://schemas.microsoft.com/office/drawing/2014/main" id="{883AFC01-6AE8-614F-68EF-4FE4990F74FB}"/>
              </a:ext>
            </a:extLst>
          </p:cNvPr>
          <p:cNvSpPr txBox="1"/>
          <p:nvPr/>
        </p:nvSpPr>
        <p:spPr>
          <a:xfrm>
            <a:off x="-622300" y="3712654"/>
            <a:ext cx="6324600" cy="646331"/>
          </a:xfrm>
          <a:prstGeom prst="rect">
            <a:avLst/>
          </a:prstGeom>
          <a:noFill/>
        </p:spPr>
        <p:txBody>
          <a:bodyPr wrap="square">
            <a:spAutoFit/>
          </a:bodyPr>
          <a:lstStyle/>
          <a:p>
            <a:pPr algn="ctr"/>
            <a:r>
              <a:rPr lang="en-US" sz="1800" b="1" dirty="0">
                <a:solidFill>
                  <a:schemeClr val="tx1"/>
                </a:solidFill>
                <a:latin typeface="Microsoft YaHei" panose="020B0503020204020204" pitchFamily="34" charset="-122"/>
                <a:ea typeface="Microsoft YaHei" panose="020B0503020204020204" pitchFamily="34" charset="-122"/>
              </a:rPr>
              <a:t>K-NEAREST NEIGHBORS </a:t>
            </a:r>
          </a:p>
          <a:p>
            <a:pPr algn="ctr"/>
            <a:r>
              <a:rPr lang="en-US" sz="1800" b="1" dirty="0">
                <a:solidFill>
                  <a:schemeClr val="tx1"/>
                </a:solidFill>
                <a:latin typeface="Microsoft YaHei" panose="020B0503020204020204" pitchFamily="34" charset="-122"/>
                <a:ea typeface="Microsoft YaHei" panose="020B0503020204020204" pitchFamily="34" charset="-122"/>
              </a:rPr>
              <a:t>(KNN)</a:t>
            </a:r>
          </a:p>
        </p:txBody>
      </p:sp>
      <p:sp>
        <p:nvSpPr>
          <p:cNvPr id="22" name="Arrow: Right 21">
            <a:extLst>
              <a:ext uri="{FF2B5EF4-FFF2-40B4-BE49-F238E27FC236}">
                <a16:creationId xmlns:a16="http://schemas.microsoft.com/office/drawing/2014/main" id="{80609FFF-2BCC-0A95-5EE5-9639A753C5EA}"/>
              </a:ext>
            </a:extLst>
          </p:cNvPr>
          <p:cNvSpPr/>
          <p:nvPr/>
        </p:nvSpPr>
        <p:spPr>
          <a:xfrm>
            <a:off x="4203700" y="3665309"/>
            <a:ext cx="546100" cy="4220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2665DD7-1505-DFB9-0194-243AE1508235}"/>
              </a:ext>
            </a:extLst>
          </p:cNvPr>
          <p:cNvSpPr txBox="1"/>
          <p:nvPr/>
        </p:nvSpPr>
        <p:spPr>
          <a:xfrm>
            <a:off x="5254627" y="3451198"/>
            <a:ext cx="6407150" cy="830997"/>
          </a:xfrm>
          <a:prstGeom prst="rect">
            <a:avLst/>
          </a:prstGeom>
          <a:noFill/>
        </p:spPr>
        <p:txBody>
          <a:bodyPr wrap="square">
            <a:spAutoFit/>
          </a:bodyPr>
          <a:lstStyle/>
          <a:p>
            <a:r>
              <a:rPr lang="en-US" sz="1600" b="1" dirty="0">
                <a:latin typeface="Microsoft YaHei" panose="020B0503020204020204" pitchFamily="34" charset="-122"/>
                <a:ea typeface="Microsoft YaHei" panose="020B0503020204020204" pitchFamily="34" charset="-122"/>
              </a:rPr>
              <a:t>K-Nearest Neighbors (KNN)</a:t>
            </a:r>
            <a:r>
              <a:rPr lang="en-US" sz="1600" dirty="0">
                <a:latin typeface="Microsoft YaHei" panose="020B0503020204020204" pitchFamily="34" charset="-122"/>
                <a:ea typeface="Microsoft YaHei" panose="020B0503020204020204" pitchFamily="34" charset="-122"/>
              </a:rPr>
              <a:t> is a simple, yet effective, supervised machine learning algorithm used for both classification and regression tasks.</a:t>
            </a:r>
          </a:p>
        </p:txBody>
      </p:sp>
      <p:sp>
        <p:nvSpPr>
          <p:cNvPr id="26" name="TextBox 25">
            <a:extLst>
              <a:ext uri="{FF2B5EF4-FFF2-40B4-BE49-F238E27FC236}">
                <a16:creationId xmlns:a16="http://schemas.microsoft.com/office/drawing/2014/main" id="{31CB43D4-6936-30CA-4EF2-B62F8579AFD5}"/>
              </a:ext>
            </a:extLst>
          </p:cNvPr>
          <p:cNvSpPr txBox="1"/>
          <p:nvPr/>
        </p:nvSpPr>
        <p:spPr>
          <a:xfrm>
            <a:off x="-663575" y="5197438"/>
            <a:ext cx="6407150" cy="369332"/>
          </a:xfrm>
          <a:prstGeom prst="rect">
            <a:avLst/>
          </a:prstGeom>
          <a:noFill/>
        </p:spPr>
        <p:txBody>
          <a:bodyPr wrap="square">
            <a:spAutoFit/>
          </a:bodyPr>
          <a:lstStyle/>
          <a:p>
            <a:pPr algn="ctr"/>
            <a:r>
              <a:rPr lang="en-IN" altLang="zh-CN" sz="1800" b="1" dirty="0">
                <a:solidFill>
                  <a:schemeClr val="tx1"/>
                </a:solidFill>
                <a:latin typeface="Microsoft YaHei" panose="020B0503020204020204" pitchFamily="34" charset="-122"/>
                <a:ea typeface="Microsoft YaHei" panose="020B0503020204020204" pitchFamily="34" charset="-122"/>
              </a:rPr>
              <a:t>XGB</a:t>
            </a:r>
          </a:p>
        </p:txBody>
      </p:sp>
      <p:sp>
        <p:nvSpPr>
          <p:cNvPr id="27" name="Arrow: Right 26">
            <a:extLst>
              <a:ext uri="{FF2B5EF4-FFF2-40B4-BE49-F238E27FC236}">
                <a16:creationId xmlns:a16="http://schemas.microsoft.com/office/drawing/2014/main" id="{F4691EFB-92FE-D305-DEFA-43FF85847DE7}"/>
              </a:ext>
            </a:extLst>
          </p:cNvPr>
          <p:cNvSpPr/>
          <p:nvPr/>
        </p:nvSpPr>
        <p:spPr>
          <a:xfrm>
            <a:off x="4203700" y="5084065"/>
            <a:ext cx="546100" cy="4220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14BD191-EBE7-7AD8-EEEB-1140EBFE4605}"/>
              </a:ext>
            </a:extLst>
          </p:cNvPr>
          <p:cNvSpPr txBox="1"/>
          <p:nvPr/>
        </p:nvSpPr>
        <p:spPr>
          <a:xfrm>
            <a:off x="5295902" y="4829284"/>
            <a:ext cx="6426200" cy="830997"/>
          </a:xfrm>
          <a:prstGeom prst="rect">
            <a:avLst/>
          </a:prstGeom>
          <a:noFill/>
        </p:spPr>
        <p:txBody>
          <a:bodyPr wrap="square">
            <a:spAutoFit/>
          </a:bodyPr>
          <a:lstStyle/>
          <a:p>
            <a:r>
              <a:rPr lang="en-US" sz="1600" b="1" dirty="0" err="1">
                <a:latin typeface="Microsoft YaHei" panose="020B0503020204020204" pitchFamily="34" charset="-122"/>
                <a:ea typeface="Microsoft YaHei" panose="020B0503020204020204" pitchFamily="34" charset="-122"/>
              </a:rPr>
              <a:t>XGBoost</a:t>
            </a:r>
            <a:r>
              <a:rPr lang="en-US" sz="1600" b="1" dirty="0">
                <a:latin typeface="Microsoft YaHei" panose="020B0503020204020204" pitchFamily="34" charset="-122"/>
                <a:ea typeface="Microsoft YaHei" panose="020B0503020204020204" pitchFamily="34" charset="-122"/>
              </a:rPr>
              <a:t> (Extreme Gradient Boosting)</a:t>
            </a:r>
            <a:r>
              <a:rPr lang="en-US" sz="1600" dirty="0">
                <a:latin typeface="Microsoft YaHei" panose="020B0503020204020204" pitchFamily="34" charset="-122"/>
                <a:ea typeface="Microsoft YaHei" panose="020B0503020204020204" pitchFamily="34" charset="-122"/>
              </a:rPr>
              <a:t> is a powerful machine learning algorithm based on the gradient boosting framework, designed for high efficiency, speed, and performance.</a:t>
            </a:r>
          </a:p>
        </p:txBody>
      </p:sp>
    </p:spTree>
    <p:extLst>
      <p:ext uri="{BB962C8B-B14F-4D97-AF65-F5344CB8AC3E}">
        <p14:creationId xmlns:p14="http://schemas.microsoft.com/office/powerpoint/2010/main" val="2302010161"/>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B7358-0BCB-4DEB-B717-C1D7CC555F0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3.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93</TotalTime>
  <Words>1392</Words>
  <Application>Microsoft Office PowerPoint</Application>
  <PresentationFormat>Widescreen</PresentationFormat>
  <Paragraphs>158</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Gill Sans</vt:lpstr>
      <vt:lpstr>Microsoft YaHei</vt:lpstr>
      <vt:lpstr>Arial</vt:lpstr>
      <vt:lpstr>Calibri</vt:lpstr>
      <vt:lpstr>Times New Roman</vt:lpstr>
      <vt:lpstr>Tisa Offc Serif Pro</vt:lpstr>
      <vt:lpstr>Univers Light</vt:lpstr>
      <vt:lpstr>Custom</vt:lpstr>
      <vt:lpstr>DIABETES PREDICTION</vt:lpstr>
      <vt:lpstr>Agenda</vt:lpstr>
      <vt:lpstr>                         ABSTRACT</vt:lpstr>
      <vt:lpstr>                                        INTRODUCTION</vt:lpstr>
      <vt:lpstr>DATA UNDERSTANDING</vt:lpstr>
      <vt:lpstr>EXISTING METHODS </vt:lpstr>
      <vt:lpstr>PowerPoint Presentation</vt:lpstr>
      <vt:lpstr>PROPOSED SYSTEM </vt:lpstr>
      <vt:lpstr>PowerPoint Presentation</vt:lpstr>
      <vt:lpstr>SYSTEM ARCHITECTURE </vt:lpstr>
      <vt:lpstr>PowerPoint Presentation</vt:lpstr>
      <vt:lpstr>Final tips &amp; takeaways</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 VARMA</dc:creator>
  <cp:lastModifiedBy>CH VARMA</cp:lastModifiedBy>
  <cp:revision>1</cp:revision>
  <dcterms:created xsi:type="dcterms:W3CDTF">2025-01-16T12:05:42Z</dcterms:created>
  <dcterms:modified xsi:type="dcterms:W3CDTF">2025-01-16T13:39:07Z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